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3"/>
  </p:sldMasterIdLst>
  <p:notesMasterIdLst>
    <p:notesMasterId r:id="rId7"/>
  </p:notesMasterIdLst>
  <p:handoutMasterIdLst>
    <p:handoutMasterId r:id="rId115"/>
  </p:handoutMasterIdLst>
  <p:sldIdLst>
    <p:sldId id="256" r:id="rId4"/>
    <p:sldId id="751" r:id="rId5"/>
    <p:sldId id="279" r:id="rId6"/>
    <p:sldId id="759" r:id="rId8"/>
    <p:sldId id="760" r:id="rId9"/>
    <p:sldId id="966" r:id="rId10"/>
    <p:sldId id="995" r:id="rId11"/>
    <p:sldId id="996" r:id="rId12"/>
    <p:sldId id="1023" r:id="rId13"/>
    <p:sldId id="997" r:id="rId14"/>
    <p:sldId id="998" r:id="rId15"/>
    <p:sldId id="1024" r:id="rId16"/>
    <p:sldId id="1025" r:id="rId17"/>
    <p:sldId id="999" r:id="rId18"/>
    <p:sldId id="1026" r:id="rId19"/>
    <p:sldId id="1027" r:id="rId20"/>
    <p:sldId id="1028" r:id="rId21"/>
    <p:sldId id="1029" r:id="rId22"/>
    <p:sldId id="1030" r:id="rId23"/>
    <p:sldId id="1031" r:id="rId24"/>
    <p:sldId id="1000" r:id="rId25"/>
    <p:sldId id="1032" r:id="rId26"/>
    <p:sldId id="1033" r:id="rId27"/>
    <p:sldId id="1002" r:id="rId28"/>
    <p:sldId id="1034" r:id="rId29"/>
    <p:sldId id="1035" r:id="rId30"/>
    <p:sldId id="1036" r:id="rId31"/>
    <p:sldId id="1037" r:id="rId32"/>
    <p:sldId id="1038" r:id="rId33"/>
    <p:sldId id="1039" r:id="rId34"/>
    <p:sldId id="1003" r:id="rId35"/>
    <p:sldId id="1004" r:id="rId36"/>
    <p:sldId id="1040" r:id="rId37"/>
    <p:sldId id="1041" r:id="rId38"/>
    <p:sldId id="1005" r:id="rId39"/>
    <p:sldId id="1042" r:id="rId40"/>
    <p:sldId id="1043" r:id="rId41"/>
    <p:sldId id="1006" r:id="rId42"/>
    <p:sldId id="1044" r:id="rId43"/>
    <p:sldId id="1045" r:id="rId44"/>
    <p:sldId id="1046" r:id="rId45"/>
    <p:sldId id="1047" r:id="rId46"/>
    <p:sldId id="1048" r:id="rId47"/>
    <p:sldId id="1049" r:id="rId48"/>
    <p:sldId id="1050" r:id="rId49"/>
    <p:sldId id="1051" r:id="rId50"/>
    <p:sldId id="1062" r:id="rId51"/>
    <p:sldId id="1063" r:id="rId52"/>
    <p:sldId id="1064" r:id="rId53"/>
    <p:sldId id="1065" r:id="rId54"/>
    <p:sldId id="1066" r:id="rId55"/>
    <p:sldId id="1067" r:id="rId56"/>
    <p:sldId id="1069" r:id="rId57"/>
    <p:sldId id="1070" r:id="rId58"/>
    <p:sldId id="1071" r:id="rId59"/>
    <p:sldId id="1072" r:id="rId60"/>
    <p:sldId id="1073" r:id="rId61"/>
    <p:sldId id="1075" r:id="rId62"/>
    <p:sldId id="1076" r:id="rId63"/>
    <p:sldId id="1077" r:id="rId64"/>
    <p:sldId id="1078" r:id="rId65"/>
    <p:sldId id="1079" r:id="rId66"/>
    <p:sldId id="1080" r:id="rId67"/>
    <p:sldId id="1081" r:id="rId68"/>
    <p:sldId id="1082" r:id="rId69"/>
    <p:sldId id="1083" r:id="rId70"/>
    <p:sldId id="1084" r:id="rId71"/>
    <p:sldId id="1085" r:id="rId72"/>
    <p:sldId id="1086" r:id="rId73"/>
    <p:sldId id="1087" r:id="rId74"/>
    <p:sldId id="1088" r:id="rId75"/>
    <p:sldId id="1089" r:id="rId76"/>
    <p:sldId id="1090" r:id="rId77"/>
    <p:sldId id="1091" r:id="rId78"/>
    <p:sldId id="1092" r:id="rId79"/>
    <p:sldId id="1093" r:id="rId80"/>
    <p:sldId id="1094" r:id="rId81"/>
    <p:sldId id="1095" r:id="rId82"/>
    <p:sldId id="1096" r:id="rId83"/>
    <p:sldId id="1097" r:id="rId84"/>
    <p:sldId id="1098" r:id="rId85"/>
    <p:sldId id="1099" r:id="rId86"/>
    <p:sldId id="1100" r:id="rId87"/>
    <p:sldId id="1101" r:id="rId88"/>
    <p:sldId id="1102" r:id="rId89"/>
    <p:sldId id="1103" r:id="rId90"/>
    <p:sldId id="1104" r:id="rId91"/>
    <p:sldId id="1105" r:id="rId92"/>
    <p:sldId id="1106" r:id="rId93"/>
    <p:sldId id="1107" r:id="rId94"/>
    <p:sldId id="1108" r:id="rId95"/>
    <p:sldId id="1109" r:id="rId96"/>
    <p:sldId id="1110" r:id="rId97"/>
    <p:sldId id="1111" r:id="rId98"/>
    <p:sldId id="1112" r:id="rId99"/>
    <p:sldId id="1113" r:id="rId100"/>
    <p:sldId id="1114" r:id="rId101"/>
    <p:sldId id="1115" r:id="rId102"/>
    <p:sldId id="1116" r:id="rId103"/>
    <p:sldId id="1117" r:id="rId104"/>
    <p:sldId id="1118" r:id="rId105"/>
    <p:sldId id="1119" r:id="rId106"/>
    <p:sldId id="1120" r:id="rId107"/>
    <p:sldId id="1121" r:id="rId108"/>
    <p:sldId id="1122" r:id="rId109"/>
    <p:sldId id="1123" r:id="rId110"/>
    <p:sldId id="1124" r:id="rId111"/>
    <p:sldId id="1125" r:id="rId112"/>
    <p:sldId id="1126" r:id="rId113"/>
    <p:sldId id="270" r:id="rId114"/>
  </p:sldIdLst>
  <p:sldSz cx="12192000" cy="6858000"/>
  <p:notesSz cx="7103745" cy="10234295"/>
  <p:embeddedFontLst>
    <p:embeddedFont>
      <p:font typeface="黑体" panose="02010609060101010101" charset="-122"/>
      <p:regular r:id="rId120"/>
    </p:embeddedFont>
    <p:embeddedFont>
      <p:font typeface="微软雅黑" panose="020B0503020204020204" charset="-122"/>
      <p:regular r:id="rId121"/>
    </p:embeddedFont>
    <p:embeddedFont>
      <p:font typeface="华文细黑" panose="02010600040101010101" charset="-122"/>
      <p:regular r:id="rId122"/>
    </p:embeddedFont>
    <p:embeddedFont>
      <p:font typeface="Calibri" panose="020F0502020204030204" pitchFamily="34" charset="0"/>
      <p:regular r:id="rId123"/>
      <p:bold r:id="rId124"/>
      <p:italic r:id="rId125"/>
      <p:boldItalic r:id="rId12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1AA3AA"/>
    <a:srgbClr val="1F74AD"/>
    <a:srgbClr val="3498DB"/>
    <a:srgbClr val="4472C4"/>
    <a:srgbClr val="25C4FF"/>
    <a:srgbClr val="359EFF"/>
    <a:srgbClr val="8EC0B9"/>
    <a:srgbClr val="DAE3F3"/>
    <a:srgbClr val="F3B9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notesMaster" Target="notesMasters/notesMaster1.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6" Type="http://schemas.openxmlformats.org/officeDocument/2006/relationships/font" Target="fonts/font7.fntdata"/><Relationship Id="rId125" Type="http://schemas.openxmlformats.org/officeDocument/2006/relationships/font" Target="fonts/font6.fntdata"/><Relationship Id="rId124" Type="http://schemas.openxmlformats.org/officeDocument/2006/relationships/font" Target="fonts/font5.fntdata"/><Relationship Id="rId123" Type="http://schemas.openxmlformats.org/officeDocument/2006/relationships/font" Target="fonts/font4.fntdata"/><Relationship Id="rId122" Type="http://schemas.openxmlformats.org/officeDocument/2006/relationships/font" Target="fonts/font3.fntdata"/><Relationship Id="rId121" Type="http://schemas.openxmlformats.org/officeDocument/2006/relationships/font" Target="fonts/font2.fntdata"/><Relationship Id="rId120" Type="http://schemas.openxmlformats.org/officeDocument/2006/relationships/font" Target="fonts/font1.fntdata"/><Relationship Id="rId12" Type="http://schemas.openxmlformats.org/officeDocument/2006/relationships/slide" Target="slides/slide8.xml"/><Relationship Id="rId119" Type="http://schemas.openxmlformats.org/officeDocument/2006/relationships/commentAuthors" Target="commentAuthors.xml"/><Relationship Id="rId118" Type="http://schemas.openxmlformats.org/officeDocument/2006/relationships/tableStyles" Target="tableStyles.xml"/><Relationship Id="rId117" Type="http://schemas.openxmlformats.org/officeDocument/2006/relationships/viewProps" Target="viewProps.xml"/><Relationship Id="rId116" Type="http://schemas.openxmlformats.org/officeDocument/2006/relationships/presProps" Target="presProps.xml"/><Relationship Id="rId115" Type="http://schemas.openxmlformats.org/officeDocument/2006/relationships/handoutMaster" Target="handoutMasters/handoutMaster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0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52.png"/><Relationship Id="rId4" Type="http://schemas.openxmlformats.org/officeDocument/2006/relationships/tags" Target="../tags/tag498.xml"/><Relationship Id="rId3" Type="http://schemas.openxmlformats.org/officeDocument/2006/relationships/tags" Target="../tags/tag497.xml"/><Relationship Id="rId2" Type="http://schemas.openxmlformats.org/officeDocument/2006/relationships/tags" Target="../tags/tag496.xml"/><Relationship Id="rId1" Type="http://schemas.openxmlformats.org/officeDocument/2006/relationships/tags" Target="../tags/tag495.xml"/></Relationships>
</file>

<file path=ppt/slides/_rels/slide101.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502.xml"/><Relationship Id="rId3" Type="http://schemas.openxmlformats.org/officeDocument/2006/relationships/tags" Target="../tags/tag501.xml"/><Relationship Id="rId2" Type="http://schemas.openxmlformats.org/officeDocument/2006/relationships/tags" Target="../tags/tag500.xml"/><Relationship Id="rId1" Type="http://schemas.openxmlformats.org/officeDocument/2006/relationships/tags" Target="../tags/tag499.xml"/></Relationships>
</file>

<file path=ppt/slides/_rels/slide102.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506.xml"/><Relationship Id="rId3" Type="http://schemas.openxmlformats.org/officeDocument/2006/relationships/tags" Target="../tags/tag505.xml"/><Relationship Id="rId2" Type="http://schemas.openxmlformats.org/officeDocument/2006/relationships/tags" Target="../tags/tag504.xml"/><Relationship Id="rId1" Type="http://schemas.openxmlformats.org/officeDocument/2006/relationships/tags" Target="../tags/tag503.xml"/></Relationships>
</file>

<file path=ppt/slides/_rels/slide103.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53.png"/><Relationship Id="rId4" Type="http://schemas.openxmlformats.org/officeDocument/2006/relationships/tags" Target="../tags/tag510.xml"/><Relationship Id="rId3" Type="http://schemas.openxmlformats.org/officeDocument/2006/relationships/tags" Target="../tags/tag509.xml"/><Relationship Id="rId2" Type="http://schemas.openxmlformats.org/officeDocument/2006/relationships/tags" Target="../tags/tag508.xml"/><Relationship Id="rId1" Type="http://schemas.openxmlformats.org/officeDocument/2006/relationships/tags" Target="../tags/tag507.xml"/></Relationships>
</file>

<file path=ppt/slides/_rels/slide104.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54.png"/><Relationship Id="rId4" Type="http://schemas.openxmlformats.org/officeDocument/2006/relationships/tags" Target="../tags/tag514.xml"/><Relationship Id="rId3" Type="http://schemas.openxmlformats.org/officeDocument/2006/relationships/tags" Target="../tags/tag513.xml"/><Relationship Id="rId2" Type="http://schemas.openxmlformats.org/officeDocument/2006/relationships/tags" Target="../tags/tag512.xml"/><Relationship Id="rId1" Type="http://schemas.openxmlformats.org/officeDocument/2006/relationships/tags" Target="../tags/tag511.xml"/></Relationships>
</file>

<file path=ppt/slides/_rels/slide105.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518.xml"/><Relationship Id="rId3" Type="http://schemas.openxmlformats.org/officeDocument/2006/relationships/tags" Target="../tags/tag517.xml"/><Relationship Id="rId2" Type="http://schemas.openxmlformats.org/officeDocument/2006/relationships/tags" Target="../tags/tag516.xml"/><Relationship Id="rId1" Type="http://schemas.openxmlformats.org/officeDocument/2006/relationships/tags" Target="../tags/tag515.xml"/></Relationships>
</file>

<file path=ppt/slides/_rels/slide106.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522.xml"/><Relationship Id="rId3" Type="http://schemas.openxmlformats.org/officeDocument/2006/relationships/tags" Target="../tags/tag521.xml"/><Relationship Id="rId2" Type="http://schemas.openxmlformats.org/officeDocument/2006/relationships/tags" Target="../tags/tag520.xml"/><Relationship Id="rId1" Type="http://schemas.openxmlformats.org/officeDocument/2006/relationships/tags" Target="../tags/tag519.xml"/></Relationships>
</file>

<file path=ppt/slides/_rels/slide107.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55.png"/><Relationship Id="rId4" Type="http://schemas.openxmlformats.org/officeDocument/2006/relationships/tags" Target="../tags/tag526.xml"/><Relationship Id="rId3" Type="http://schemas.openxmlformats.org/officeDocument/2006/relationships/tags" Target="../tags/tag525.xml"/><Relationship Id="rId2" Type="http://schemas.openxmlformats.org/officeDocument/2006/relationships/tags" Target="../tags/tag524.xml"/><Relationship Id="rId1" Type="http://schemas.openxmlformats.org/officeDocument/2006/relationships/tags" Target="../tags/tag523.xml"/></Relationships>
</file>

<file path=ppt/slides/_rels/slide108.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530.xml"/><Relationship Id="rId3" Type="http://schemas.openxmlformats.org/officeDocument/2006/relationships/tags" Target="../tags/tag529.xml"/><Relationship Id="rId2" Type="http://schemas.openxmlformats.org/officeDocument/2006/relationships/tags" Target="../tags/tag528.xml"/><Relationship Id="rId1" Type="http://schemas.openxmlformats.org/officeDocument/2006/relationships/tags" Target="../tags/tag527.xml"/></Relationships>
</file>

<file path=ppt/slides/_rels/slide109.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534.xml"/><Relationship Id="rId3" Type="http://schemas.openxmlformats.org/officeDocument/2006/relationships/tags" Target="../tags/tag533.xml"/><Relationship Id="rId2" Type="http://schemas.openxmlformats.org/officeDocument/2006/relationships/tags" Target="../tags/tag532.xml"/><Relationship Id="rId1" Type="http://schemas.openxmlformats.org/officeDocument/2006/relationships/tags" Target="../tags/tag531.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1.png"/><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8" Type="http://schemas.openxmlformats.org/officeDocument/2006/relationships/slideLayout" Target="../slideLayouts/slideLayout15.xml"/><Relationship Id="rId27" Type="http://schemas.openxmlformats.org/officeDocument/2006/relationships/tags" Target="../tags/tag39.xml"/><Relationship Id="rId26" Type="http://schemas.openxmlformats.org/officeDocument/2006/relationships/tags" Target="../tags/tag38.xml"/><Relationship Id="rId25" Type="http://schemas.openxmlformats.org/officeDocument/2006/relationships/tags" Target="../tags/tag37.xml"/><Relationship Id="rId24" Type="http://schemas.openxmlformats.org/officeDocument/2006/relationships/tags" Target="../tags/tag36.xml"/><Relationship Id="rId23" Type="http://schemas.openxmlformats.org/officeDocument/2006/relationships/tags" Target="../tags/tag35.xml"/><Relationship Id="rId22" Type="http://schemas.openxmlformats.org/officeDocument/2006/relationships/tags" Target="../tags/tag34.xml"/><Relationship Id="rId21" Type="http://schemas.openxmlformats.org/officeDocument/2006/relationships/tags" Target="../tags/tag33.xml"/><Relationship Id="rId20" Type="http://schemas.openxmlformats.org/officeDocument/2006/relationships/tags" Target="../tags/tag32.xml"/><Relationship Id="rId2" Type="http://schemas.openxmlformats.org/officeDocument/2006/relationships/tags" Target="../tags/tag14.xml"/><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3" Type="http://schemas.openxmlformats.org/officeDocument/2006/relationships/slideLayout" Target="../slideLayouts/slideLayout15.xml"/><Relationship Id="rId42" Type="http://schemas.openxmlformats.org/officeDocument/2006/relationships/tags" Target="../tags/tag81.xml"/><Relationship Id="rId41" Type="http://schemas.openxmlformats.org/officeDocument/2006/relationships/tags" Target="../tags/tag80.xml"/><Relationship Id="rId40" Type="http://schemas.openxmlformats.org/officeDocument/2006/relationships/tags" Target="../tags/tag79.xml"/><Relationship Id="rId4" Type="http://schemas.openxmlformats.org/officeDocument/2006/relationships/tags" Target="../tags/tag43.xml"/><Relationship Id="rId39" Type="http://schemas.openxmlformats.org/officeDocument/2006/relationships/tags" Target="../tags/tag78.xml"/><Relationship Id="rId38" Type="http://schemas.openxmlformats.org/officeDocument/2006/relationships/tags" Target="../tags/tag77.xml"/><Relationship Id="rId37" Type="http://schemas.openxmlformats.org/officeDocument/2006/relationships/tags" Target="../tags/tag76.xml"/><Relationship Id="rId36" Type="http://schemas.openxmlformats.org/officeDocument/2006/relationships/tags" Target="../tags/tag75.xml"/><Relationship Id="rId35" Type="http://schemas.openxmlformats.org/officeDocument/2006/relationships/tags" Target="../tags/tag74.xml"/><Relationship Id="rId34" Type="http://schemas.openxmlformats.org/officeDocument/2006/relationships/tags" Target="../tags/tag73.xml"/><Relationship Id="rId33" Type="http://schemas.openxmlformats.org/officeDocument/2006/relationships/tags" Target="../tags/tag72.xml"/><Relationship Id="rId32" Type="http://schemas.openxmlformats.org/officeDocument/2006/relationships/tags" Target="../tags/tag71.xml"/><Relationship Id="rId31" Type="http://schemas.openxmlformats.org/officeDocument/2006/relationships/tags" Target="../tags/tag70.xml"/><Relationship Id="rId30" Type="http://schemas.openxmlformats.org/officeDocument/2006/relationships/tags" Target="../tags/tag69.xml"/><Relationship Id="rId3" Type="http://schemas.openxmlformats.org/officeDocument/2006/relationships/tags" Target="../tags/tag42.xml"/><Relationship Id="rId29" Type="http://schemas.openxmlformats.org/officeDocument/2006/relationships/tags" Target="../tags/tag68.xml"/><Relationship Id="rId28" Type="http://schemas.openxmlformats.org/officeDocument/2006/relationships/tags" Target="../tags/tag67.xml"/><Relationship Id="rId27" Type="http://schemas.openxmlformats.org/officeDocument/2006/relationships/tags" Target="../tags/tag66.xml"/><Relationship Id="rId26" Type="http://schemas.openxmlformats.org/officeDocument/2006/relationships/tags" Target="../tags/tag65.xml"/><Relationship Id="rId25" Type="http://schemas.openxmlformats.org/officeDocument/2006/relationships/tags" Target="../tags/tag64.xml"/><Relationship Id="rId24" Type="http://schemas.openxmlformats.org/officeDocument/2006/relationships/tags" Target="../tags/tag63.xml"/><Relationship Id="rId23" Type="http://schemas.openxmlformats.org/officeDocument/2006/relationships/tags" Target="../tags/tag62.xml"/><Relationship Id="rId22" Type="http://schemas.openxmlformats.org/officeDocument/2006/relationships/tags" Target="../tags/tag61.xml"/><Relationship Id="rId21" Type="http://schemas.openxmlformats.org/officeDocument/2006/relationships/tags" Target="../tags/tag60.xml"/><Relationship Id="rId20" Type="http://schemas.openxmlformats.org/officeDocument/2006/relationships/tags" Target="../tags/tag59.xml"/><Relationship Id="rId2" Type="http://schemas.openxmlformats.org/officeDocument/2006/relationships/tags" Target="../tags/tag41.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0.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3.png"/><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4.png"/><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5.png"/><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6.png"/><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7.png"/><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8.png"/><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9.png"/><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23.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6" Type="http://schemas.openxmlformats.org/officeDocument/2006/relationships/slideLayout" Target="../slideLayouts/slideLayout15.xml"/><Relationship Id="rId15" Type="http://schemas.openxmlformats.org/officeDocument/2006/relationships/tags" Target="../tags/tag127.xml"/><Relationship Id="rId14" Type="http://schemas.openxmlformats.org/officeDocument/2006/relationships/tags" Target="../tags/tag126.xml"/><Relationship Id="rId13" Type="http://schemas.openxmlformats.org/officeDocument/2006/relationships/image" Target="../media/image20.png"/><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tags" Target="../tags/tag114.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1.png"/><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2.png"/><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1.png"/><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28.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3" Type="http://schemas.openxmlformats.org/officeDocument/2006/relationships/slideLayout" Target="../slideLayouts/slideLayout15.xml"/><Relationship Id="rId22" Type="http://schemas.openxmlformats.org/officeDocument/2006/relationships/tags" Target="../tags/tag165.xml"/><Relationship Id="rId21" Type="http://schemas.openxmlformats.org/officeDocument/2006/relationships/tags" Target="../tags/tag164.xml"/><Relationship Id="rId20" Type="http://schemas.openxmlformats.org/officeDocument/2006/relationships/tags" Target="../tags/tag163.xml"/><Relationship Id="rId2" Type="http://schemas.openxmlformats.org/officeDocument/2006/relationships/tags" Target="../tags/tag145.xml"/><Relationship Id="rId19" Type="http://schemas.openxmlformats.org/officeDocument/2006/relationships/tags" Target="../tags/tag162.xml"/><Relationship Id="rId18" Type="http://schemas.openxmlformats.org/officeDocument/2006/relationships/tags" Target="../tags/tag161.xml"/><Relationship Id="rId17" Type="http://schemas.openxmlformats.org/officeDocument/2006/relationships/tags" Target="../tags/tag160.xml"/><Relationship Id="rId16" Type="http://schemas.openxmlformats.org/officeDocument/2006/relationships/tags" Target="../tags/tag159.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tags" Target="../tags/tag14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34.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3" Type="http://schemas.openxmlformats.org/officeDocument/2006/relationships/slideLayout" Target="../slideLayouts/slideLayout15.xml"/><Relationship Id="rId22" Type="http://schemas.openxmlformats.org/officeDocument/2006/relationships/tags" Target="../tags/tag197.xml"/><Relationship Id="rId21" Type="http://schemas.openxmlformats.org/officeDocument/2006/relationships/tags" Target="../tags/tag196.xml"/><Relationship Id="rId20" Type="http://schemas.openxmlformats.org/officeDocument/2006/relationships/tags" Target="../tags/tag195.xml"/><Relationship Id="rId2" Type="http://schemas.openxmlformats.org/officeDocument/2006/relationships/tags" Target="../tags/tag177.xml"/><Relationship Id="rId19" Type="http://schemas.openxmlformats.org/officeDocument/2006/relationships/tags" Target="../tags/tag194.xml"/><Relationship Id="rId18" Type="http://schemas.openxmlformats.org/officeDocument/2006/relationships/tags" Target="../tags/tag193.xml"/><Relationship Id="rId17" Type="http://schemas.openxmlformats.org/officeDocument/2006/relationships/tags" Target="../tags/tag192.xml"/><Relationship Id="rId16" Type="http://schemas.openxmlformats.org/officeDocument/2006/relationships/tags" Target="../tags/tag191.xml"/><Relationship Id="rId15" Type="http://schemas.openxmlformats.org/officeDocument/2006/relationships/tags" Target="../tags/tag190.xml"/><Relationship Id="rId14" Type="http://schemas.openxmlformats.org/officeDocument/2006/relationships/tags" Target="../tags/tag189.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76.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4.png"/><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5.png"/><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7.png"/><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8.png"/><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9.png"/><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30.png"/><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_rels/slide42.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3" Type="http://schemas.openxmlformats.org/officeDocument/2006/relationships/slideLayout" Target="../slideLayouts/slideLayout15.xml"/><Relationship Id="rId22" Type="http://schemas.openxmlformats.org/officeDocument/2006/relationships/tags" Target="../tags/tag247.xml"/><Relationship Id="rId21" Type="http://schemas.openxmlformats.org/officeDocument/2006/relationships/tags" Target="../tags/tag246.xml"/><Relationship Id="rId20" Type="http://schemas.openxmlformats.org/officeDocument/2006/relationships/tags" Target="../tags/tag245.xml"/><Relationship Id="rId2" Type="http://schemas.openxmlformats.org/officeDocument/2006/relationships/tags" Target="../tags/tag227.xml"/><Relationship Id="rId19" Type="http://schemas.openxmlformats.org/officeDocument/2006/relationships/tags" Target="../tags/tag244.xml"/><Relationship Id="rId18" Type="http://schemas.openxmlformats.org/officeDocument/2006/relationships/tags" Target="../tags/tag243.xml"/><Relationship Id="rId17" Type="http://schemas.openxmlformats.org/officeDocument/2006/relationships/tags" Target="../tags/tag242.xml"/><Relationship Id="rId16" Type="http://schemas.openxmlformats.org/officeDocument/2006/relationships/tags" Target="../tags/tag241.xml"/><Relationship Id="rId15" Type="http://schemas.openxmlformats.org/officeDocument/2006/relationships/tags" Target="../tags/tag240.xml"/><Relationship Id="rId14" Type="http://schemas.openxmlformats.org/officeDocument/2006/relationships/tags" Target="../tags/tag239.xml"/><Relationship Id="rId13" Type="http://schemas.openxmlformats.org/officeDocument/2006/relationships/tags" Target="../tags/tag238.xml"/><Relationship Id="rId12" Type="http://schemas.openxmlformats.org/officeDocument/2006/relationships/tags" Target="../tags/tag237.xml"/><Relationship Id="rId11" Type="http://schemas.openxmlformats.org/officeDocument/2006/relationships/tags" Target="../tags/tag236.xml"/><Relationship Id="rId10" Type="http://schemas.openxmlformats.org/officeDocument/2006/relationships/tags" Target="../tags/tag235.xml"/><Relationship Id="rId1" Type="http://schemas.openxmlformats.org/officeDocument/2006/relationships/tags" Target="../tags/tag226.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31.png"/><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7.png"/><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tags" Target="../tags/tag268.xml"/></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tags" Target="../tags/tag275.xml"/><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tags" Target="../tags/tag276.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s>
</file>

<file path=ppt/slides/_rels/slide54.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33.png"/><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34.png"/><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 Type="http://schemas.openxmlformats.org/officeDocument/2006/relationships/tags" Target="../tags/tag300.xml"/></Relationships>
</file>

<file path=ppt/slides/_rels/slide57.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tags" Target="../tags/tag310.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3" Type="http://schemas.openxmlformats.org/officeDocument/2006/relationships/slideLayout" Target="../slideLayouts/slideLayout15.xml"/><Relationship Id="rId22" Type="http://schemas.openxmlformats.org/officeDocument/2006/relationships/tags" Target="../tags/tag325.xml"/><Relationship Id="rId21" Type="http://schemas.openxmlformats.org/officeDocument/2006/relationships/tags" Target="../tags/tag324.xml"/><Relationship Id="rId20" Type="http://schemas.openxmlformats.org/officeDocument/2006/relationships/tags" Target="../tags/tag323.xml"/><Relationship Id="rId2" Type="http://schemas.openxmlformats.org/officeDocument/2006/relationships/tags" Target="../tags/tag305.xml"/><Relationship Id="rId19" Type="http://schemas.openxmlformats.org/officeDocument/2006/relationships/tags" Target="../tags/tag322.xml"/><Relationship Id="rId18" Type="http://schemas.openxmlformats.org/officeDocument/2006/relationships/tags" Target="../tags/tag321.xml"/><Relationship Id="rId17" Type="http://schemas.openxmlformats.org/officeDocument/2006/relationships/tags" Target="../tags/tag320.xml"/><Relationship Id="rId16" Type="http://schemas.openxmlformats.org/officeDocument/2006/relationships/tags" Target="../tags/tag319.xml"/><Relationship Id="rId15" Type="http://schemas.openxmlformats.org/officeDocument/2006/relationships/tags" Target="../tags/tag318.xml"/><Relationship Id="rId14" Type="http://schemas.openxmlformats.org/officeDocument/2006/relationships/tags" Target="../tags/tag317.xml"/><Relationship Id="rId13" Type="http://schemas.openxmlformats.org/officeDocument/2006/relationships/tags" Target="../tags/tag316.xml"/><Relationship Id="rId12" Type="http://schemas.openxmlformats.org/officeDocument/2006/relationships/tags" Target="../tags/tag315.xml"/><Relationship Id="rId11" Type="http://schemas.openxmlformats.org/officeDocument/2006/relationships/tags" Target="../tags/tag314.xml"/><Relationship Id="rId10" Type="http://schemas.openxmlformats.org/officeDocument/2006/relationships/tags" Target="../tags/tag313.xml"/><Relationship Id="rId1" Type="http://schemas.openxmlformats.org/officeDocument/2006/relationships/tags" Target="../tags/tag304.xml"/></Relationships>
</file>

<file path=ppt/slides/_rels/slide58.xml.rels><?xml version="1.0" encoding="UTF-8" standalone="yes"?>
<Relationships xmlns="http://schemas.openxmlformats.org/package/2006/relationships"><Relationship Id="rId9" Type="http://schemas.openxmlformats.org/officeDocument/2006/relationships/tags" Target="../tags/tag334.xml"/><Relationship Id="rId8" Type="http://schemas.openxmlformats.org/officeDocument/2006/relationships/tags" Target="../tags/tag333.xml"/><Relationship Id="rId7" Type="http://schemas.openxmlformats.org/officeDocument/2006/relationships/tags" Target="../tags/tag332.xml"/><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tags" Target="../tags/tag329.xml"/><Relationship Id="rId3" Type="http://schemas.openxmlformats.org/officeDocument/2006/relationships/tags" Target="../tags/tag328.xml"/><Relationship Id="rId22" Type="http://schemas.openxmlformats.org/officeDocument/2006/relationships/slideLayout" Target="../slideLayouts/slideLayout12.xml"/><Relationship Id="rId21" Type="http://schemas.openxmlformats.org/officeDocument/2006/relationships/tags" Target="../tags/tag346.xml"/><Relationship Id="rId20" Type="http://schemas.openxmlformats.org/officeDocument/2006/relationships/tags" Target="../tags/tag345.xml"/><Relationship Id="rId2" Type="http://schemas.openxmlformats.org/officeDocument/2006/relationships/tags" Target="../tags/tag327.xml"/><Relationship Id="rId19" Type="http://schemas.openxmlformats.org/officeDocument/2006/relationships/tags" Target="../tags/tag344.xml"/><Relationship Id="rId18" Type="http://schemas.openxmlformats.org/officeDocument/2006/relationships/tags" Target="../tags/tag343.xml"/><Relationship Id="rId17" Type="http://schemas.openxmlformats.org/officeDocument/2006/relationships/tags" Target="../tags/tag342.xml"/><Relationship Id="rId16" Type="http://schemas.openxmlformats.org/officeDocument/2006/relationships/tags" Target="../tags/tag341.xml"/><Relationship Id="rId15" Type="http://schemas.openxmlformats.org/officeDocument/2006/relationships/tags" Target="../tags/tag340.xml"/><Relationship Id="rId14" Type="http://schemas.openxmlformats.org/officeDocument/2006/relationships/tags" Target="../tags/tag339.xml"/><Relationship Id="rId13" Type="http://schemas.openxmlformats.org/officeDocument/2006/relationships/tags" Target="../tags/tag338.xml"/><Relationship Id="rId12" Type="http://schemas.openxmlformats.org/officeDocument/2006/relationships/tags" Target="../tags/tag337.xml"/><Relationship Id="rId11" Type="http://schemas.openxmlformats.org/officeDocument/2006/relationships/tags" Target="../tags/tag336.xml"/><Relationship Id="rId10" Type="http://schemas.openxmlformats.org/officeDocument/2006/relationships/tags" Target="../tags/tag335.xml"/><Relationship Id="rId1" Type="http://schemas.openxmlformats.org/officeDocument/2006/relationships/tags" Target="../tags/tag326.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35.png"/><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s>
</file>

<file path=ppt/slides/_rels/slide62.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35.png"/><Relationship Id="rId4" Type="http://schemas.openxmlformats.org/officeDocument/2006/relationships/tags" Target="../tags/tag358.xml"/><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tags" Target="../tags/tag355.xml"/></Relationships>
</file>

<file path=ppt/slides/_rels/slide63.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36.png"/><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s>
</file>

<file path=ppt/slides/_rels/slide64.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37.png"/><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 Type="http://schemas.openxmlformats.org/officeDocument/2006/relationships/tags" Target="../tags/tag363.xml"/></Relationships>
</file>

<file path=ppt/slides/_rels/slide65.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38.png"/><Relationship Id="rId4" Type="http://schemas.openxmlformats.org/officeDocument/2006/relationships/tags" Target="../tags/tag370.xml"/><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7.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39.png"/><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tags" Target="../tags/tag372.xml"/><Relationship Id="rId1" Type="http://schemas.openxmlformats.org/officeDocument/2006/relationships/tags" Target="../tags/tag371.xml"/></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378.xml"/><Relationship Id="rId3" Type="http://schemas.openxmlformats.org/officeDocument/2006/relationships/tags" Target="../tags/tag377.xml"/><Relationship Id="rId2" Type="http://schemas.openxmlformats.org/officeDocument/2006/relationships/tags" Target="../tags/tag376.xml"/><Relationship Id="rId1" Type="http://schemas.openxmlformats.org/officeDocument/2006/relationships/tags" Target="../tags/tag375.xml"/></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6.xml"/></Relationships>
</file>

<file path=ppt/slides/_rels/slide7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0.png"/><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 Type="http://schemas.openxmlformats.org/officeDocument/2006/relationships/tags" Target="../tags/tag383.xml"/></Relationships>
</file>

<file path=ppt/slides/_rels/slide71.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1.png"/><Relationship Id="rId4" Type="http://schemas.openxmlformats.org/officeDocument/2006/relationships/tags" Target="../tags/tag390.xml"/><Relationship Id="rId3" Type="http://schemas.openxmlformats.org/officeDocument/2006/relationships/tags" Target="../tags/tag389.xml"/><Relationship Id="rId2" Type="http://schemas.openxmlformats.org/officeDocument/2006/relationships/tags" Target="../tags/tag388.xml"/><Relationship Id="rId1" Type="http://schemas.openxmlformats.org/officeDocument/2006/relationships/tags" Target="../tags/tag387.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73.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2.png"/><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tags" Target="../tags/tag391.xml"/></Relationships>
</file>

<file path=ppt/slides/_rels/slide74.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3.png"/><Relationship Id="rId4" Type="http://schemas.openxmlformats.org/officeDocument/2006/relationships/tags" Target="../tags/tag398.xml"/><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tags" Target="../tags/tag395.xml"/></Relationships>
</file>

<file path=ppt/slides/_rels/slide75.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4.png"/><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tags" Target="../tags/tag400.xml"/><Relationship Id="rId1" Type="http://schemas.openxmlformats.org/officeDocument/2006/relationships/tags" Target="../tags/tag399.xml"/></Relationships>
</file>

<file path=ppt/slides/_rels/slide76.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 Type="http://schemas.openxmlformats.org/officeDocument/2006/relationships/tags" Target="../tags/tag403.xml"/></Relationships>
</file>

<file path=ppt/slides/_rels/slide77.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5.png"/><Relationship Id="rId4" Type="http://schemas.openxmlformats.org/officeDocument/2006/relationships/tags" Target="../tags/tag410.xml"/><Relationship Id="rId3" Type="http://schemas.openxmlformats.org/officeDocument/2006/relationships/tags" Target="../tags/tag409.xml"/><Relationship Id="rId2" Type="http://schemas.openxmlformats.org/officeDocument/2006/relationships/tags" Target="../tags/tag408.xml"/><Relationship Id="rId1" Type="http://schemas.openxmlformats.org/officeDocument/2006/relationships/tags" Target="../tags/tag407.xml"/></Relationships>
</file>

<file path=ppt/slides/_rels/slide78.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4.png"/><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tags" Target="../tags/tag411.xml"/></Relationships>
</file>

<file path=ppt/slides/_rels/slide79.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3.png"/><Relationship Id="rId4" Type="http://schemas.openxmlformats.org/officeDocument/2006/relationships/tags" Target="../tags/tag418.xml"/><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tags" Target="../tags/tag41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7.xml"/></Relationships>
</file>

<file path=ppt/slides/_rels/slide8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5.png"/><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tags" Target="../tags/tag419.xml"/></Relationships>
</file>

<file path=ppt/slides/_rels/slide81.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2.png"/><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s>
</file>

<file path=ppt/slides/_rels/slide82.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3.png"/><Relationship Id="rId4" Type="http://schemas.openxmlformats.org/officeDocument/2006/relationships/tags" Target="../tags/tag430.xml"/><Relationship Id="rId3" Type="http://schemas.openxmlformats.org/officeDocument/2006/relationships/tags" Target="../tags/tag429.xml"/><Relationship Id="rId2" Type="http://schemas.openxmlformats.org/officeDocument/2006/relationships/tags" Target="../tags/tag428.xml"/><Relationship Id="rId1" Type="http://schemas.openxmlformats.org/officeDocument/2006/relationships/tags" Target="../tags/tag427.xml"/></Relationships>
</file>

<file path=ppt/slides/_rels/slide83.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5.png"/><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 Type="http://schemas.openxmlformats.org/officeDocument/2006/relationships/tags" Target="../tags/tag431.xml"/></Relationships>
</file>

<file path=ppt/slides/_rels/slide84.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4.png"/><Relationship Id="rId4" Type="http://schemas.openxmlformats.org/officeDocument/2006/relationships/tags" Target="../tags/tag438.xml"/><Relationship Id="rId3" Type="http://schemas.openxmlformats.org/officeDocument/2006/relationships/tags" Target="../tags/tag437.xml"/><Relationship Id="rId2" Type="http://schemas.openxmlformats.org/officeDocument/2006/relationships/tags" Target="../tags/tag436.xml"/><Relationship Id="rId1" Type="http://schemas.openxmlformats.org/officeDocument/2006/relationships/tags" Target="../tags/tag435.xml"/></Relationships>
</file>

<file path=ppt/slides/_rels/slide85.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5.png"/><Relationship Id="rId4" Type="http://schemas.openxmlformats.org/officeDocument/2006/relationships/tags" Target="../tags/tag442.xml"/><Relationship Id="rId3" Type="http://schemas.openxmlformats.org/officeDocument/2006/relationships/tags" Target="../tags/tag441.xml"/><Relationship Id="rId2" Type="http://schemas.openxmlformats.org/officeDocument/2006/relationships/tags" Target="../tags/tag440.xml"/><Relationship Id="rId1" Type="http://schemas.openxmlformats.org/officeDocument/2006/relationships/tags" Target="../tags/tag439.xml"/></Relationships>
</file>

<file path=ppt/slides/_rels/slide86.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2.png"/><Relationship Id="rId4" Type="http://schemas.openxmlformats.org/officeDocument/2006/relationships/tags" Target="../tags/tag446.xml"/><Relationship Id="rId3" Type="http://schemas.openxmlformats.org/officeDocument/2006/relationships/tags" Target="../tags/tag445.xml"/><Relationship Id="rId2" Type="http://schemas.openxmlformats.org/officeDocument/2006/relationships/tags" Target="../tags/tag444.xml"/><Relationship Id="rId1" Type="http://schemas.openxmlformats.org/officeDocument/2006/relationships/tags" Target="../tags/tag443.xml"/></Relationships>
</file>

<file path=ppt/slides/_rels/slide87.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6.png"/><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tags" Target="../tags/tag448.xml"/><Relationship Id="rId1" Type="http://schemas.openxmlformats.org/officeDocument/2006/relationships/tags" Target="../tags/tag447.xml"/></Relationships>
</file>

<file path=ppt/slides/_rels/slide88.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5.png"/><Relationship Id="rId4" Type="http://schemas.openxmlformats.org/officeDocument/2006/relationships/tags" Target="../tags/tag454.xml"/><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tags" Target="../tags/tag451.xml"/></Relationships>
</file>

<file path=ppt/slides/_rels/slide89.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2.png"/><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tags" Target="../tags/tag45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8.xml"/></Relationships>
</file>

<file path=ppt/slides/_rels/slide9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5.png"/><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tags" Target="../tags/tag460.xml"/><Relationship Id="rId1" Type="http://schemas.openxmlformats.org/officeDocument/2006/relationships/tags" Target="../tags/tag459.xml"/></Relationships>
</file>

<file path=ppt/slides/_rels/slide91.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2.png"/><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tags" Target="../tags/tag463.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93.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7.png"/><Relationship Id="rId4" Type="http://schemas.openxmlformats.org/officeDocument/2006/relationships/tags" Target="../tags/tag470.xml"/><Relationship Id="rId3" Type="http://schemas.openxmlformats.org/officeDocument/2006/relationships/tags" Target="../tags/tag469.xml"/><Relationship Id="rId2" Type="http://schemas.openxmlformats.org/officeDocument/2006/relationships/tags" Target="../tags/tag468.xml"/><Relationship Id="rId1" Type="http://schemas.openxmlformats.org/officeDocument/2006/relationships/tags" Target="../tags/tag467.xml"/></Relationships>
</file>

<file path=ppt/slides/_rels/slide94.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8.png"/><Relationship Id="rId4" Type="http://schemas.openxmlformats.org/officeDocument/2006/relationships/tags" Target="../tags/tag474.xml"/><Relationship Id="rId3" Type="http://schemas.openxmlformats.org/officeDocument/2006/relationships/tags" Target="../tags/tag473.xml"/><Relationship Id="rId2" Type="http://schemas.openxmlformats.org/officeDocument/2006/relationships/tags" Target="../tags/tag472.xml"/><Relationship Id="rId1" Type="http://schemas.openxmlformats.org/officeDocument/2006/relationships/tags" Target="../tags/tag471.xml"/></Relationships>
</file>

<file path=ppt/slides/_rels/slide95.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478.xml"/><Relationship Id="rId3" Type="http://schemas.openxmlformats.org/officeDocument/2006/relationships/tags" Target="../tags/tag477.xml"/><Relationship Id="rId2" Type="http://schemas.openxmlformats.org/officeDocument/2006/relationships/tags" Target="../tags/tag476.xml"/><Relationship Id="rId1" Type="http://schemas.openxmlformats.org/officeDocument/2006/relationships/tags" Target="../tags/tag475.xml"/></Relationships>
</file>

<file path=ppt/slides/_rels/slide96.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9.png"/><Relationship Id="rId4" Type="http://schemas.openxmlformats.org/officeDocument/2006/relationships/tags" Target="../tags/tag482.xml"/><Relationship Id="rId3" Type="http://schemas.openxmlformats.org/officeDocument/2006/relationships/tags" Target="../tags/tag481.xml"/><Relationship Id="rId2" Type="http://schemas.openxmlformats.org/officeDocument/2006/relationships/tags" Target="../tags/tag480.xml"/><Relationship Id="rId1" Type="http://schemas.openxmlformats.org/officeDocument/2006/relationships/tags" Target="../tags/tag479.xml"/></Relationships>
</file>

<file path=ppt/slides/_rels/slide97.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8.png"/><Relationship Id="rId4" Type="http://schemas.openxmlformats.org/officeDocument/2006/relationships/tags" Target="../tags/tag486.xml"/><Relationship Id="rId3" Type="http://schemas.openxmlformats.org/officeDocument/2006/relationships/tags" Target="../tags/tag485.xml"/><Relationship Id="rId2" Type="http://schemas.openxmlformats.org/officeDocument/2006/relationships/tags" Target="../tags/tag484.xml"/><Relationship Id="rId1" Type="http://schemas.openxmlformats.org/officeDocument/2006/relationships/tags" Target="../tags/tag483.xml"/></Relationships>
</file>

<file path=ppt/slides/_rels/slide98.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50.png"/><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tags" Target="../tags/tag488.xml"/><Relationship Id="rId1" Type="http://schemas.openxmlformats.org/officeDocument/2006/relationships/tags" Target="../tags/tag487.xml"/></Relationships>
</file>

<file path=ppt/slides/_rels/slide99.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51.png"/><Relationship Id="rId4" Type="http://schemas.openxmlformats.org/officeDocument/2006/relationships/tags" Target="../tags/tag494.xml"/><Relationship Id="rId3" Type="http://schemas.openxmlformats.org/officeDocument/2006/relationships/tags" Target="../tags/tag493.xml"/><Relationship Id="rId2" Type="http://schemas.openxmlformats.org/officeDocument/2006/relationships/tags" Target="../tags/tag492.xml"/><Relationship Id="rId1" Type="http://schemas.openxmlformats.org/officeDocument/2006/relationships/tags" Target="../tags/tag49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卫生</a:t>
            </a: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法律法规</a:t>
            </a:r>
            <a:r>
              <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 </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89834" y="213360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第二节</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药品监督管理</a:t>
            </a:r>
            <a:r>
              <a:rPr lang="zh-CN" altLang="en-US" sz="65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zh-CN" altLang="en-US" sz="65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5379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二、医疗废物管理的法律规定</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89330" y="1702435"/>
            <a:ext cx="5630545" cy="383095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（4）医疗废物集中处置单位运送医疗废物，应当遵守国家有关危险货物运输管理的规定，使用有明显医疗废物标识的专用车辆。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（5）医疗废物集中处置单位应当按照环境保护行政主管部门和卫生行政主管部门的规定，定期对医疗废物处置设施的环境污染防治和卫生学效果进行检测、评价。</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（6）医疗废物集中处置单位处置医疗废物，应当符合国家规定的环境保护、卫生标准、规范。</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197090" y="2071370"/>
            <a:ext cx="3850005" cy="297688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5379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二、医疗废物管理的法律规定</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53160" y="1554480"/>
            <a:ext cx="9904095" cy="424624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（四）行政监督管理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地方人民政府卫生行政主管部门与环境保护行政主管部门分工监督管理内容，医疗废物行政监督管理由县级以上地方人民政府卫生行政主管部门、环境保护行政主管部门按照职责分工，对医疗卫生机构和医疗废物集中处置单位进行监督检查。</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卫生行政部门和环保部门共同合作监督管理内容：①定期交换监督检查和抽查结果；②接受群众的举报、投诉，并处理；③进入现场监督检查，其监督检查内容包括了解情况、现场监测、调查取证，查阅或者复制医疗废物管理的有关资料、采集样品，责令停止违法行为，查封或暂扣违法场所、设备、运输工具和物品；④在引起或可能引起传染病传播或环境污染时，共同采取疏散人员、控制现场、责令暂停导致或者可能导致传染病传播或者环境污染事故的作业等临时控制措施。</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5379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三、法律责任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44270" y="1513205"/>
            <a:ext cx="9904095" cy="4076700"/>
          </a:xfrm>
          <a:prstGeom prst="rect">
            <a:avLst/>
          </a:prstGeom>
          <a:noFill/>
        </p:spPr>
        <p:txBody>
          <a:bodyPr wrap="square" rtlCol="0">
            <a:spAutoFit/>
          </a:bodyPr>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（一）行政责任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行政监督管理部门的行政责任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县级以上地方人民政府违反规定，未组织建设医疗废物集中处置设施或者未组织制定医疗废物过渡性处置方案的，由上级人民政府通报批评，责令限期建成医疗废物集中处置设施或者组织制定医疗废物过渡性处置方案，并可对政府主要领导人、负有责任的主管人员依法给予行政处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县级以上各级人民政府卫生行政主管部门、环境保护行政主管部门或者其他有关部门，未按照规定履行监督检查职责，发现医疗卫生机构和医疗废物集中处置单位的违法行为不及时处理，发生或者可能发生传染病传播或者环境污染事故时未及时采取减少危害措施，以及有其他玩忽职守、失职、渎职行为的，由本级人民政府或者上级人民政府有关部门责令改正，通报批评；造成传染病传播或者环境污染事故的，对主要负责人、负有责任的主管人员和其他直接责任人员依法给予降级、撤职、开除的行政处分。</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5379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三、法律责任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53795" y="1287780"/>
            <a:ext cx="6061075" cy="466153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医疗卫生机构、医疗废物集中处置单位的行政责任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（1）医疗卫生机构、医疗废物集中处置单位违反规定，有下列情形之一的，由县级以上地方人民政府卫生行政主管部门或者环境保护行政主管部门按照各自的职责责令其限期改正，给予警告；逾期不改正的，处 2000 元以上 5000 元以下的罚款。</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（2）医疗卫生机构、医疗废物集中处置单位违反规定，有下列情形之一的，由县级以上地方人民政府卫生行政主管部门或者环境保护行政主管部门按照各自的职责责令其限期改正，给予警告，可以并处 5000 元以下的罚款；逾期不改正的，处 5000 元以上3 万元以下的罚款。</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810500" y="2033905"/>
            <a:ext cx="3342005" cy="2790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3411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三、法律责任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54455" y="1683385"/>
            <a:ext cx="5198110" cy="383095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（3）医疗卫生机构、医疗废物集中处置单位有下列情形之一的，由县级以上地方人民政府卫生行政主管部门或者环境保护行政主管部门按照各自的职责责令其限期改正，</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给予警告，并处 5000 元以上 1 万元以下的罚款；逾期不改正的，处 1 万元以上 3 万元以下的罚款；造成传染病传播或者环境污染事故的，由原发证部门暂扣或者吊销执业许可证件或者经营许可证件。</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7031355" y="2364740"/>
            <a:ext cx="4018280" cy="2319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3411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三、法律责任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92555" y="1499235"/>
            <a:ext cx="9260840" cy="424624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（4）医疗卫生机构违反本条例规定，将未达到国家规定标准的污水、传染病患者或者疑似传染病患者的排泄物排入城市排水管网的，由县级以上地方人民政府建设行政主管部门责令其限期改正，给予警告，并处 5000 元以上 1 万元以下的罚款；逾期不改正的，处 1 万元以上 3 万元以下的罚款；造成传染病传播或者环境污染事故的，由原发证部门暂扣或者吊销执业许可证件。</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医疗卫生机构、医疗废物集中处置单位发生医疗废物流失、泄漏、扩散时，未采取紧急处理措施，或者未及时向卫生行政主管部门和环境保护行政主管部门报告的，由县级以上地方人民政府卫生行政主管部门或者环境保护行政主管部门按照各自的职责责令其改正，给予警告，并处 1 万元以上 3 万元以下的罚款；造成传染病传播或者环境污染事故的，由原发证部门暂扣或者吊销执业许可证件或者经营许可证件。</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3411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三、法律责任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92555" y="1499235"/>
            <a:ext cx="9595485" cy="424624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6）医疗卫生机构、医疗废物集中处置单位，无正当理由，阻碍卫生行政主管部门或者环境保护行政主管部门执法人员执行职务，拒绝执法人员进入现场，或者不配合执法部门的检查、监测、调查取证的，由县级以上地方人民政府卫生行政主管部门或者环境保护行政主管部门按照各自的职责责令其改正，给予警告；拒不改正的，由原发证部门暂扣或者吊销执业许可证件或者经营许可证件；触犯《中华人民共和国治安管理处罚条例》，构成违反治安管理行为的，由公安机关依法予以处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7）不具备集中处置医疗废物条件的农村，医疗卫生机构未按照本条例的要求处置医疗废物的，由县级人民政府卫生行政主管部门或者环境保护行政主管部门按照各自的职责责令其限期改正，给予警告；逾期不改正的，处 1000 元以上 5000 元以下的罚款；造成传染病传播或者环境污染事故，由原发证部门暂扣或者吊销执业许可证件。</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3411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三、法律责任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63980" y="1397000"/>
            <a:ext cx="5752465" cy="424624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（二）民事责任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医疗卫生机构、医疗废物集中处置单位违反规定，导致传染病传播或者发生环境污染事故，给他人造成损害的，依法承担民事赔偿责任。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（三）刑事责任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行政监督管理部门的刑事责任　县级以上各级人民政府卫生行政主管部门、环境保护行政主管部门或者其他有关部门，由于失职造成传染病传播或者环境污染事故的，主要负责人、负有责任的主管人员和其他直接责任人员的行为构成犯罪的，依法追究刑事责任。</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237730" y="2359660"/>
            <a:ext cx="3914775" cy="2676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3411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三、法律责任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63980" y="1397000"/>
            <a:ext cx="9681845" cy="424624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医疗卫生机构、医疗废物集中处置单位的刑事责任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有下列情形之一，构成犯罪的，依法追究刑事责任：①在运送过程中丢弃医疗废物，在非贮存地点倾倒、堆放医疗废物或者将医疗废物混入其他废物和生活垃圾的；②未执行危险废物转移联单管理制度的；③将医疗废物交给未取得经营许可证的单位或者个人收集、运送、贮存、处置的；④对医疗废物的处置不符合国家规定的环境保护、卫生标准、规范的；⑤未按照本条例的规定对污水、传染病患者或者疑似传染病患者的排泄物进行严格消毒，或者未达到国家规定的排放标准，排入污水处理系统的；⑥对收治的传染病患者或者疑似传染病患者产生的生活垃圾，未按照医疗废物进行管理和处置的。</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（2）将未达到国家规定标准的污水、传染病患者或者疑似传染病患者的排泄物排入城市排水管网的，造成传染病传播或者环境污染事故，构成犯罪的，依法追究刑事责任。</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3411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三、法律责任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470660" y="2230755"/>
            <a:ext cx="9681845" cy="2999740"/>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（3）发生医疗废物流失、泄漏、扩散时，未采取紧急处理措施，造成传染病传播或者环境污染事故，构成犯罪的，依法追究刑事责任。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（4）无正当理由，阻碍卫生行政主管部门或者环境保护行政主管部门执法人员执行职务，拒绝执法人员进入现场，或者不配合执法部门的检查、监测、调查取证的，构成犯罪的，依法追究刑事责任。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（5）不具备集中处置医疗废物条件的农村，医疗卫生机构未按照要求处置医疗废物，构成犯罪的，依法追究刑事责任。</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406" y="3889"/>
              <a:ext cx="8335" cy="341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是指用于预防、治疗、诊断人的疾病，有目的地调节人的生理机能并规定有适应证或者功能主治、用法和用量的物质。包括中药材、中药饮片、中成药、化学原料药及其制剂、抗生素、生化药品、放射性药品、血清、疫苗、血液制品和诊断药品等。</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一、药品的定义</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rcRect r="7709"/>
          <a:stretch>
            <a:fillRect/>
          </a:stretch>
        </p:blipFill>
        <p:spPr>
          <a:xfrm>
            <a:off x="7706995" y="1798320"/>
            <a:ext cx="2406650" cy="3606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2330450" y="1557655"/>
            <a:ext cx="1898650" cy="1950085"/>
            <a:chOff x="2329" y="3890"/>
            <a:chExt cx="2990" cy="3071"/>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4"/>
              </p:custDataLst>
            </p:nvPr>
          </p:nvSpPr>
          <p:spPr>
            <a:xfrm>
              <a:off x="4304" y="6111"/>
              <a:ext cx="850" cy="85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1</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（一）药品的专用性</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4767263" y="1557655"/>
            <a:ext cx="1898650" cy="1950085"/>
            <a:chOff x="6168" y="3890"/>
            <a:chExt cx="2990" cy="3071"/>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9"/>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2</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0"/>
              </p:custDataLst>
            </p:nvPr>
          </p:nvSpPr>
          <p:spPr>
            <a:xfrm>
              <a:off x="6364" y="4275"/>
              <a:ext cx="2624" cy="1366"/>
            </a:xfrm>
            <a:prstGeom prst="rect">
              <a:avLst/>
            </a:prstGeom>
            <a:noFill/>
          </p:spPr>
          <p:txBody>
            <a:bodyPr wrap="square" rtlCol="0" anchor="ctr" anchorCtr="0">
              <a:no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sym typeface="+mn-ea"/>
                </a:rPr>
                <a:t>（二）药品的两重性</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104" name="组合 103"/>
          <p:cNvGrpSpPr/>
          <p:nvPr/>
        </p:nvGrpSpPr>
        <p:grpSpPr>
          <a:xfrm>
            <a:off x="7270750" y="1557655"/>
            <a:ext cx="1937385" cy="1950085"/>
            <a:chOff x="10109" y="3890"/>
            <a:chExt cx="3051" cy="3071"/>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4"/>
              </p:custDataLst>
            </p:nvPr>
          </p:nvSpPr>
          <p:spPr>
            <a:xfrm>
              <a:off x="12310" y="6111"/>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3</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（三）药品的无价性</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9" name="组合 108"/>
          <p:cNvGrpSpPr/>
          <p:nvPr/>
        </p:nvGrpSpPr>
        <p:grpSpPr>
          <a:xfrm>
            <a:off x="3875088" y="3770630"/>
            <a:ext cx="1898650" cy="1950085"/>
            <a:chOff x="5152" y="6789"/>
            <a:chExt cx="2990" cy="3071"/>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6" name="椭圆 65"/>
            <p:cNvSpPr/>
            <p:nvPr>
              <p:custDataLst>
                <p:tags r:id="rId19"/>
              </p:custDataLst>
            </p:nvPr>
          </p:nvSpPr>
          <p:spPr>
            <a:xfrm>
              <a:off x="7240" y="9010"/>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4</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（四）药品的限时性</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8" name="组合 107"/>
          <p:cNvGrpSpPr/>
          <p:nvPr/>
        </p:nvGrpSpPr>
        <p:grpSpPr>
          <a:xfrm>
            <a:off x="6376988" y="3791268"/>
            <a:ext cx="1937385" cy="1950085"/>
            <a:chOff x="9093" y="6823"/>
            <a:chExt cx="3051" cy="3071"/>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0" name="椭圆 69"/>
            <p:cNvSpPr/>
            <p:nvPr>
              <p:custDataLst>
                <p:tags r:id="rId24"/>
              </p:custDataLst>
            </p:nvPr>
          </p:nvSpPr>
          <p:spPr>
            <a:xfrm>
              <a:off x="11294" y="9044"/>
              <a:ext cx="850" cy="850"/>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200" b="1" strike="noStrike" noProof="1" dirty="0">
                  <a:solidFill>
                    <a:sysClr val="window" lastClr="FFFFFF"/>
                  </a:solidFill>
                  <a:latin typeface="微软雅黑" panose="020B0503020204020204" charset="-122"/>
                  <a:ea typeface="微软雅黑" panose="020B0503020204020204" charset="-122"/>
                </a:rPr>
                <a:t>5</a:t>
              </a:r>
              <a:endParaRPr lang="en-US" altLang="zh-CN" sz="1200" b="1" strike="noStrike" noProof="1" dirty="0">
                <a:solidFill>
                  <a:sysClr val="window" lastClr="FFFFFF"/>
                </a:solidFill>
                <a:latin typeface="微软雅黑" panose="020B0503020204020204" charset="-122"/>
                <a:ea typeface="微软雅黑" panose="020B050302020402020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（五）药品质量标准性</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
        <p:nvSpPr>
          <p:cNvPr id="2" name="Title 6"/>
          <p:cNvSpPr txBox="1"/>
          <p:nvPr>
            <p:custDataLst>
              <p:tags r:id="rId26"/>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二、药品特点分析</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2032635" y="1699260"/>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（一）依法执业义务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5056823" y="1699260"/>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（二）紧急处置义务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8081010" y="1699260"/>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（三）问题医嘱报告</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义务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3589655" y="3543618"/>
            <a:ext cx="2079625" cy="1595437"/>
            <a:chOff x="3200" y="6297"/>
            <a:chExt cx="3276" cy="2513"/>
          </a:xfrm>
        </p:grpSpPr>
        <p:sp>
          <p:nvSpPr>
            <p:cNvPr id="82" name="任意多边形 81"/>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（九）消费者低选择性</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6765608" y="3553778"/>
            <a:ext cx="2079625" cy="1595437"/>
            <a:chOff x="7962" y="6297"/>
            <a:chExt cx="3276" cy="2513"/>
          </a:xfrm>
        </p:grpSpPr>
        <p:sp>
          <p:nvSpPr>
            <p:cNvPr id="72" name="任意多边形 71"/>
            <p:cNvSpPr/>
            <p:nvPr>
              <p:custDataLst>
                <p:tags r:id="rId21"/>
              </p:custDataLst>
            </p:nvPr>
          </p:nvSpPr>
          <p:spPr>
            <a:xfrm>
              <a:off x="7962"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2"/>
              </p:custDataLst>
            </p:nvPr>
          </p:nvSpPr>
          <p:spPr>
            <a:xfrm>
              <a:off x="7962"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3"/>
              </p:custDataLst>
            </p:nvPr>
          </p:nvSpPr>
          <p:spPr>
            <a:xfrm>
              <a:off x="8446"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4"/>
              </p:custDataLst>
            </p:nvPr>
          </p:nvSpPr>
          <p:spPr>
            <a:xfrm>
              <a:off x="10515"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5"/>
              </p:custDataLst>
            </p:nvPr>
          </p:nvSpPr>
          <p:spPr>
            <a:xfrm>
              <a:off x="7962"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（十）药品的一般性</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5" name="Title 6"/>
          <p:cNvSpPr txBox="1"/>
          <p:nvPr>
            <p:custDataLst>
              <p:tags r:id="rId26"/>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二、药品特点分析</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2042160" y="1699260"/>
            <a:ext cx="2079625" cy="1595438"/>
            <a:chOff x="3200" y="3624"/>
            <a:chExt cx="3276" cy="2513"/>
          </a:xfrm>
        </p:grpSpPr>
        <p:sp>
          <p:nvSpPr>
            <p:cNvPr id="3" name="任意多边形 2"/>
            <p:cNvSpPr/>
            <p:nvPr>
              <p:custDataLst>
                <p:tags r:id="rId27"/>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 name="矩形 3"/>
            <p:cNvSpPr/>
            <p:nvPr>
              <p:custDataLst>
                <p:tags r:id="rId28"/>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 name="圆角矩形 5"/>
            <p:cNvSpPr/>
            <p:nvPr>
              <p:custDataLst>
                <p:tags r:id="rId29"/>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 name="圆角矩形 6"/>
            <p:cNvSpPr/>
            <p:nvPr>
              <p:custDataLst>
                <p:tags r:id="rId30"/>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custDataLst>
                <p:tags r:id="rId31"/>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（六）药品专业技术性</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9" name="组合 8"/>
          <p:cNvGrpSpPr/>
          <p:nvPr/>
        </p:nvGrpSpPr>
        <p:grpSpPr>
          <a:xfrm>
            <a:off x="5066348" y="1699260"/>
            <a:ext cx="2079625" cy="1595438"/>
            <a:chOff x="7962" y="3624"/>
            <a:chExt cx="3276" cy="2513"/>
          </a:xfrm>
        </p:grpSpPr>
        <p:sp>
          <p:nvSpPr>
            <p:cNvPr id="10" name="任意多边形 9"/>
            <p:cNvSpPr/>
            <p:nvPr>
              <p:custDataLst>
                <p:tags r:id="rId32"/>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 name="矩形 10"/>
            <p:cNvSpPr/>
            <p:nvPr>
              <p:custDataLst>
                <p:tags r:id="rId33"/>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2" name="圆角矩形 11"/>
            <p:cNvSpPr/>
            <p:nvPr>
              <p:custDataLst>
                <p:tags r:id="rId34"/>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3" name="圆角矩形 12"/>
            <p:cNvSpPr/>
            <p:nvPr>
              <p:custDataLst>
                <p:tags r:id="rId35"/>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4" name="文本框 13"/>
            <p:cNvSpPr txBox="1"/>
            <p:nvPr>
              <p:custDataLst>
                <p:tags r:id="rId36"/>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（七）药品的社会公</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共性</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15" name="组合 14"/>
          <p:cNvGrpSpPr/>
          <p:nvPr/>
        </p:nvGrpSpPr>
        <p:grpSpPr>
          <a:xfrm>
            <a:off x="8090535" y="1699260"/>
            <a:ext cx="2079625" cy="1595438"/>
            <a:chOff x="12724" y="3624"/>
            <a:chExt cx="3276" cy="2513"/>
          </a:xfrm>
        </p:grpSpPr>
        <p:sp>
          <p:nvSpPr>
            <p:cNvPr id="16" name="任意多边形 15"/>
            <p:cNvSpPr/>
            <p:nvPr>
              <p:custDataLst>
                <p:tags r:id="rId37"/>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7" name="矩形 16"/>
            <p:cNvSpPr/>
            <p:nvPr>
              <p:custDataLst>
                <p:tags r:id="rId38"/>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8" name="圆角矩形 17"/>
            <p:cNvSpPr/>
            <p:nvPr>
              <p:custDataLst>
                <p:tags r:id="rId39"/>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9" name="圆角矩形 18"/>
            <p:cNvSpPr/>
            <p:nvPr>
              <p:custDataLst>
                <p:tags r:id="rId40"/>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0" name="文本框 19"/>
            <p:cNvSpPr txBox="1"/>
            <p:nvPr>
              <p:custDataLst>
                <p:tags r:id="rId41"/>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（八）缺乏需求价格</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弹性</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Tree>
    <p:custDataLst>
      <p:tags r:id="rId4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p:tgtEl>
                                          <p:spTgt spid="66"/>
                                        </p:tgtEl>
                                        <p:attrNameLst>
                                          <p:attrName>ppt_y</p:attrName>
                                        </p:attrNameLst>
                                      </p:cBhvr>
                                      <p:tavLst>
                                        <p:tav tm="0">
                                          <p:val>
                                            <p:strVal val="#ppt_y-#ppt_h*1.125000"/>
                                          </p:val>
                                        </p:tav>
                                        <p:tav tm="100000">
                                          <p:val>
                                            <p:strVal val="#ppt_y"/>
                                          </p:val>
                                        </p:tav>
                                      </p:tavLst>
                                    </p:anim>
                                    <p:animEffect transition="in" filter="wipe(down)">
                                      <p:cBhvr>
                                        <p:cTn id="28" dur="500"/>
                                        <p:tgtEl>
                                          <p:spTgt spid="66"/>
                                        </p:tgtEl>
                                      </p:cBhvr>
                                    </p:animEffect>
                                  </p:childTnLst>
                                </p:cTn>
                              </p:par>
                            </p:childTnLst>
                          </p:cTn>
                        </p:par>
                        <p:par>
                          <p:cTn id="29" fill="hold">
                            <p:stCondLst>
                              <p:cond delay="2500"/>
                            </p:stCondLst>
                            <p:childTnLst>
                              <p:par>
                                <p:cTn id="30" presetID="12" presetClass="entr" presetSubtype="1"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p:tgtEl>
                                          <p:spTgt spid="2"/>
                                        </p:tgtEl>
                                        <p:attrNameLst>
                                          <p:attrName>ppt_y</p:attrName>
                                        </p:attrNameLst>
                                      </p:cBhvr>
                                      <p:tavLst>
                                        <p:tav tm="0">
                                          <p:val>
                                            <p:strVal val="#ppt_y-#ppt_h*1.125000"/>
                                          </p:val>
                                        </p:tav>
                                        <p:tav tm="100000">
                                          <p:val>
                                            <p:strVal val="#ppt_y"/>
                                          </p:val>
                                        </p:tav>
                                      </p:tavLst>
                                    </p:anim>
                                    <p:animEffect transition="in" filter="wipe(down)">
                                      <p:cBhvr>
                                        <p:cTn id="33" dur="500"/>
                                        <p:tgtEl>
                                          <p:spTgt spid="2"/>
                                        </p:tgtEl>
                                      </p:cBhvr>
                                    </p:animEffect>
                                  </p:childTnLst>
                                </p:cTn>
                              </p:par>
                            </p:childTnLst>
                          </p:cTn>
                        </p:par>
                        <p:par>
                          <p:cTn id="34" fill="hold">
                            <p:stCondLst>
                              <p:cond delay="3000"/>
                            </p:stCondLst>
                            <p:childTnLst>
                              <p:par>
                                <p:cTn id="35" presetID="1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p:tgtEl>
                                          <p:spTgt spid="9"/>
                                        </p:tgtEl>
                                        <p:attrNameLst>
                                          <p:attrName>ppt_y</p:attrName>
                                        </p:attrNameLst>
                                      </p:cBhvr>
                                      <p:tavLst>
                                        <p:tav tm="0">
                                          <p:val>
                                            <p:strVal val="#ppt_y-#ppt_h*1.125000"/>
                                          </p:val>
                                        </p:tav>
                                        <p:tav tm="100000">
                                          <p:val>
                                            <p:strVal val="#ppt_y"/>
                                          </p:val>
                                        </p:tav>
                                      </p:tavLst>
                                    </p:anim>
                                    <p:animEffect transition="in" filter="wipe(down)">
                                      <p:cBhvr>
                                        <p:cTn id="38" dur="500"/>
                                        <p:tgtEl>
                                          <p:spTgt spid="9"/>
                                        </p:tgtEl>
                                      </p:cBhvr>
                                    </p:animEffect>
                                  </p:childTnLst>
                                </p:cTn>
                              </p:par>
                            </p:childTnLst>
                          </p:cTn>
                        </p:par>
                        <p:par>
                          <p:cTn id="39" fill="hold">
                            <p:stCondLst>
                              <p:cond delay="3500"/>
                            </p:stCondLst>
                            <p:childTnLst>
                              <p:par>
                                <p:cTn id="40" presetID="12" presetClass="entr" presetSubtype="1"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p:tgtEl>
                                          <p:spTgt spid="15"/>
                                        </p:tgtEl>
                                        <p:attrNameLst>
                                          <p:attrName>ppt_y</p:attrName>
                                        </p:attrNameLst>
                                      </p:cBhvr>
                                      <p:tavLst>
                                        <p:tav tm="0">
                                          <p:val>
                                            <p:strVal val="#ppt_y-#ppt_h*1.125000"/>
                                          </p:val>
                                        </p:tav>
                                        <p:tav tm="100000">
                                          <p:val>
                                            <p:strVal val="#ppt_y"/>
                                          </p:val>
                                        </p:tav>
                                      </p:tavLst>
                                    </p:anim>
                                    <p:animEffect transition="in" filter="wipe(down)">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0325"/>
            <a:ext cx="10972800" cy="4584065"/>
            <a:chOff x="960" y="2095"/>
            <a:chExt cx="17280" cy="7219"/>
          </a:xfrm>
        </p:grpSpPr>
        <p:sp>
          <p:nvSpPr>
            <p:cNvPr id="22" name="矩形: 圆角 1128"/>
            <p:cNvSpPr/>
            <p:nvPr>
              <p:custDataLst>
                <p:tags r:id="rId1"/>
              </p:custDataLst>
            </p:nvPr>
          </p:nvSpPr>
          <p:spPr>
            <a:xfrm>
              <a:off x="960" y="2095"/>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300" y="3155"/>
              <a:ext cx="7098" cy="4724"/>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（一）药品监督管理的目的</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作为一种国家意识，药品监督管理的目的由法律所规定。《药品管理法》的立法宗旨就包含了药品监督管理的根本目的，即加强药品监督管理，保证药品质量，保障人体用药安全，维护人民身体健康和用药的合法权益。</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三、药品监督管理的目的和意义</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6851015" y="2147570"/>
            <a:ext cx="3724275" cy="2562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0325"/>
            <a:ext cx="10972800" cy="4584065"/>
            <a:chOff x="960" y="2095"/>
            <a:chExt cx="17280" cy="7219"/>
          </a:xfrm>
        </p:grpSpPr>
        <p:sp>
          <p:nvSpPr>
            <p:cNvPr id="22" name="矩形: 圆角 1128"/>
            <p:cNvSpPr/>
            <p:nvPr>
              <p:custDataLst>
                <p:tags r:id="rId1"/>
              </p:custDataLst>
            </p:nvPr>
          </p:nvSpPr>
          <p:spPr>
            <a:xfrm>
              <a:off x="960" y="2095"/>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59" y="2688"/>
              <a:ext cx="9030"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（二）药品监督管理的意义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国家实行药品监督管理制度，充分体现了党和政府对药品监督管理工作的高度重视和对人民身心健康的关怀，有利于促进药品生产，提高药品质量，继承和发掘祖国医药遗产；有利于保护人民利益和维护国家信誉，对于完成我国药品管理法制任务，达到保障人民用药安全，维护人民身心健康的目的，起着重大的保证作用。因此，药品监督管理是保证《药品管理法》实施的主要行政措施之一。</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三、药品监督管理的目的和意义</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7614285" y="1795145"/>
            <a:ext cx="2273300" cy="36537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0325"/>
            <a:ext cx="10972800" cy="4584065"/>
            <a:chOff x="960" y="2095"/>
            <a:chExt cx="17280" cy="7219"/>
          </a:xfrm>
        </p:grpSpPr>
        <p:sp>
          <p:nvSpPr>
            <p:cNvPr id="22" name="矩形: 圆角 1128"/>
            <p:cNvSpPr/>
            <p:nvPr>
              <p:custDataLst>
                <p:tags r:id="rId1"/>
              </p:custDataLst>
            </p:nvPr>
          </p:nvSpPr>
          <p:spPr>
            <a:xfrm>
              <a:off x="960" y="2095"/>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59" y="2688"/>
              <a:ext cx="9030"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（2）保障公众用药安全、有效、经济、合理、方便、及时等用药权益，维护公众的身心健康。</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建立并维护健康的药品市场秩序，保护合法医药企业的正当权益。药品监督管理对假劣药品和非法生产、经营药品活动的打击不仅保证了公众用药安全、有效，同时也打击了假劣药品和非法生产、经营药品活动对合格药品和药品生产、经营企业的不正当竞争，保护了医药企业的正当权益。</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三、药品监督管理的目的和意义</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7091680" y="2059305"/>
            <a:ext cx="3475990" cy="335915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0325"/>
            <a:ext cx="10972800" cy="4584065"/>
            <a:chOff x="960" y="2095"/>
            <a:chExt cx="17280" cy="7219"/>
          </a:xfrm>
        </p:grpSpPr>
        <p:sp>
          <p:nvSpPr>
            <p:cNvPr id="22" name="矩形: 圆角 1128"/>
            <p:cNvSpPr/>
            <p:nvPr>
              <p:custDataLst>
                <p:tags r:id="rId1"/>
              </p:custDataLst>
            </p:nvPr>
          </p:nvSpPr>
          <p:spPr>
            <a:xfrm>
              <a:off x="960" y="2095"/>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59" y="2688"/>
              <a:ext cx="9030"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（一）目的性原则</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药品监督管理是国家和政府的职能和义务。药品监督管理的目的是保证药品质量，保障人体用药安全，维护人民身体健康和用药的合法权益。</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（二）方针性原则</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药品监督管理是国家依据宪法并通过立法利用政府行政力量和国家机器而对有关药事活动施行的强制性管理。药品监督管理必须切实执法，以达到立法的目的。</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四、药品监督管理的原则</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7216140" y="1936115"/>
            <a:ext cx="3314700" cy="306578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9850"/>
            <a:ext cx="10972800" cy="4584065"/>
            <a:chOff x="960" y="2095"/>
            <a:chExt cx="17280" cy="7219"/>
          </a:xfrm>
        </p:grpSpPr>
        <p:sp>
          <p:nvSpPr>
            <p:cNvPr id="22" name="矩形: 圆角 1128"/>
            <p:cNvSpPr/>
            <p:nvPr>
              <p:custDataLst>
                <p:tags r:id="rId1"/>
              </p:custDataLst>
            </p:nvPr>
          </p:nvSpPr>
          <p:spPr>
            <a:xfrm>
              <a:off x="960" y="2095"/>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59" y="2688"/>
              <a:ext cx="9030"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（三）限制性原则</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药品监督管理必须依法、守法，不允许超越法律授权执法，不允许侵害有关药事组织或公众的合法权益，不允许阻碍医药经济的变革和健康发展。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（四）方法性原则</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药品监督管理必须坚持目的性与有效性统一；行政手段与司法手段并重；管理效率与管理成本兼顾；必要的、高效的事前管理与经常、广泛、有效的事后监督结合；监督管理与改革发展相互促进。</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四、药品监督管理的原则</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7266940" y="2062480"/>
            <a:ext cx="4000500" cy="2981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4135"/>
            <a:ext cx="10972800" cy="4584065"/>
            <a:chOff x="960" y="2086"/>
            <a:chExt cx="17280" cy="7219"/>
          </a:xfrm>
        </p:grpSpPr>
        <p:sp>
          <p:nvSpPr>
            <p:cNvPr id="22" name="矩形: 圆角 1128"/>
            <p:cNvSpPr/>
            <p:nvPr>
              <p:custDataLst>
                <p:tags r:id="rId1"/>
              </p:custDataLst>
            </p:nvPr>
          </p:nvSpPr>
          <p:spPr>
            <a:xfrm>
              <a:off x="960" y="2086"/>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70" y="2352"/>
              <a:ext cx="9574"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（一）药品管理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药品管理主要包括药品市场进入管理，生产、流通与使用管理，质量监督、非法药品查处及市场退出管理等。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（二）药事组织管理 </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药事组织管理主要包括药事组织的市场或条件、行为及退出管理。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（三）执业药师管理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执业药师管理主要包括对在关键药学技术职业领域执业的药学技术人员的执业进入、执业行为及执业退出而施行的管理。</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五、药品监督管理的主要内容</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7607300" y="2638425"/>
            <a:ext cx="3449320" cy="212979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44423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44423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中国</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卫生法律法规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135380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医学</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社会组织法律法规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135380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机构管理法律法规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227187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护士</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管理法律制度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227187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法律关系</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7" name="组合 36"/>
          <p:cNvGrpSpPr/>
          <p:nvPr/>
        </p:nvGrpSpPr>
        <p:grpSpPr>
          <a:xfrm>
            <a:off x="7990570" y="3201277"/>
            <a:ext cx="3698922"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执</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业医师法律法规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320127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行为法律风险管理制度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3" name="组合 42"/>
          <p:cNvGrpSpPr/>
          <p:nvPr/>
        </p:nvGrpSpPr>
        <p:grpSpPr>
          <a:xfrm>
            <a:off x="3989612" y="4091547"/>
            <a:ext cx="3498580" cy="540000"/>
            <a:chOff x="1397186" y="3857714"/>
            <a:chExt cx="4055189" cy="549605"/>
          </a:xfrm>
        </p:grpSpPr>
        <p:sp>
          <p:nvSpPr>
            <p:cNvPr id="4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第九章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5" name="矩形 4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药品管理法律法规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570" y="4091547"/>
            <a:ext cx="3698922" cy="540000"/>
            <a:chOff x="1397186" y="3857714"/>
            <a:chExt cx="4225649" cy="549605"/>
          </a:xfrm>
        </p:grpSpPr>
        <p:sp>
          <p:nvSpPr>
            <p:cNvPr id="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突发</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公共卫生事件与灾害事故应急处理法律法规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7990570" y="4981817"/>
            <a:ext cx="3698922"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献血</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1" name="组合 10"/>
          <p:cNvGrpSpPr/>
          <p:nvPr/>
        </p:nvGrpSpPr>
        <p:grpSpPr>
          <a:xfrm>
            <a:off x="4008027" y="4981817"/>
            <a:ext cx="3498580" cy="540000"/>
            <a:chOff x="1397186" y="3857714"/>
            <a:chExt cx="4225649" cy="549605"/>
          </a:xfrm>
        </p:grpSpPr>
        <p:sp>
          <p:nvSpPr>
            <p:cNvPr id="12"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3" name="矩形 12"/>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传染病</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防治法律法规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2" name="组合 51"/>
          <p:cNvGrpSpPr/>
          <p:nvPr/>
        </p:nvGrpSpPr>
        <p:grpSpPr>
          <a:xfrm>
            <a:off x="3989612" y="5904616"/>
            <a:ext cx="3498580" cy="540000"/>
            <a:chOff x="1397186" y="3857714"/>
            <a:chExt cx="4055189" cy="549605"/>
          </a:xfrm>
        </p:grpSpPr>
        <p:sp>
          <p:nvSpPr>
            <p:cNvPr id="53"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56" name="矩形 5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中医药</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7" name="组合 56"/>
          <p:cNvGrpSpPr/>
          <p:nvPr/>
        </p:nvGrpSpPr>
        <p:grpSpPr>
          <a:xfrm>
            <a:off x="7990570" y="5904616"/>
            <a:ext cx="3698922" cy="540000"/>
            <a:chOff x="1397186" y="3857714"/>
            <a:chExt cx="4225649" cy="549605"/>
          </a:xfrm>
        </p:grpSpPr>
        <p:sp>
          <p:nvSpPr>
            <p:cNvPr id="58"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59" name="矩形 58"/>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母</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婴保健法律法规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ppt_x</p:attrName>
                                        </p:attrNameLst>
                                      </p:cBhvr>
                                      <p:tavLst>
                                        <p:tav tm="0">
                                          <p:val>
                                            <p:strVal val="#ppt_x-#ppt_w*1.125000"/>
                                          </p:val>
                                        </p:tav>
                                        <p:tav tm="100000">
                                          <p:val>
                                            <p:strVal val="#ppt_x"/>
                                          </p:val>
                                        </p:tav>
                                      </p:tavLst>
                                    </p:anim>
                                    <p:animEffect transition="in" filter="wipe(right)">
                                      <p:cBhvr>
                                        <p:cTn id="47" dur="500"/>
                                        <p:tgtEl>
                                          <p:spTgt spid="37"/>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500"/>
                                        <p:tgtEl>
                                          <p:spTgt spid="43"/>
                                        </p:tgtEl>
                                        <p:attrNameLst>
                                          <p:attrName>ppt_x</p:attrName>
                                        </p:attrNameLst>
                                      </p:cBhvr>
                                      <p:tavLst>
                                        <p:tav tm="0">
                                          <p:val>
                                            <p:strVal val="#ppt_x-#ppt_w*1.125000"/>
                                          </p:val>
                                        </p:tav>
                                        <p:tav tm="100000">
                                          <p:val>
                                            <p:strVal val="#ppt_x"/>
                                          </p:val>
                                        </p:tav>
                                      </p:tavLst>
                                    </p:anim>
                                    <p:animEffect transition="in" filter="wipe(right)">
                                      <p:cBhvr>
                                        <p:cTn id="52" dur="500"/>
                                        <p:tgtEl>
                                          <p:spTgt spid="43"/>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right)">
                                      <p:cBhvr>
                                        <p:cTn id="57" dur="500"/>
                                        <p:tgtEl>
                                          <p:spTgt spid="4"/>
                                        </p:tgtEl>
                                      </p:cBhvr>
                                    </p:animEffect>
                                  </p:childTnLst>
                                </p:cTn>
                              </p:par>
                            </p:childTnLst>
                          </p:cTn>
                        </p:par>
                        <p:par>
                          <p:cTn id="58" fill="hold">
                            <p:stCondLst>
                              <p:cond delay="7000"/>
                            </p:stCondLst>
                            <p:childTnLst>
                              <p:par>
                                <p:cTn id="59" presetID="12" presetClass="entr" presetSubtype="8"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p:tgtEl>
                                          <p:spTgt spid="11"/>
                                        </p:tgtEl>
                                        <p:attrNameLst>
                                          <p:attrName>ppt_x</p:attrName>
                                        </p:attrNameLst>
                                      </p:cBhvr>
                                      <p:tavLst>
                                        <p:tav tm="0">
                                          <p:val>
                                            <p:strVal val="#ppt_x-#ppt_w*1.125000"/>
                                          </p:val>
                                        </p:tav>
                                        <p:tav tm="100000">
                                          <p:val>
                                            <p:strVal val="#ppt_x"/>
                                          </p:val>
                                        </p:tav>
                                      </p:tavLst>
                                    </p:anim>
                                    <p:animEffect transition="in" filter="wipe(right)">
                                      <p:cBhvr>
                                        <p:cTn id="62" dur="500"/>
                                        <p:tgtEl>
                                          <p:spTgt spid="11"/>
                                        </p:tgtEl>
                                      </p:cBhvr>
                                    </p:animEffect>
                                  </p:childTnLst>
                                </p:cTn>
                              </p:par>
                            </p:childTnLst>
                          </p:cTn>
                        </p:par>
                        <p:par>
                          <p:cTn id="63" fill="hold">
                            <p:stCondLst>
                              <p:cond delay="7500"/>
                            </p:stCondLst>
                            <p:childTnLst>
                              <p:par>
                                <p:cTn id="64" presetID="12" presetClass="entr" presetSubtype="8"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500"/>
                                        <p:tgtEl>
                                          <p:spTgt spid="7"/>
                                        </p:tgtEl>
                                        <p:attrNameLst>
                                          <p:attrName>ppt_x</p:attrName>
                                        </p:attrNameLst>
                                      </p:cBhvr>
                                      <p:tavLst>
                                        <p:tav tm="0">
                                          <p:val>
                                            <p:strVal val="#ppt_x-#ppt_w*1.125000"/>
                                          </p:val>
                                        </p:tav>
                                        <p:tav tm="100000">
                                          <p:val>
                                            <p:strVal val="#ppt_x"/>
                                          </p:val>
                                        </p:tav>
                                      </p:tavLst>
                                    </p:anim>
                                    <p:animEffect transition="in" filter="wipe(right)">
                                      <p:cBhvr>
                                        <p:cTn id="67" dur="500"/>
                                        <p:tgtEl>
                                          <p:spTgt spid="7"/>
                                        </p:tgtEl>
                                      </p:cBhvr>
                                    </p:animEffect>
                                  </p:childTnLst>
                                </p:cTn>
                              </p:par>
                            </p:childTnLst>
                          </p:cTn>
                        </p:par>
                        <p:par>
                          <p:cTn id="68" fill="hold">
                            <p:stCondLst>
                              <p:cond delay="8000"/>
                            </p:stCondLst>
                            <p:childTnLst>
                              <p:par>
                                <p:cTn id="69" presetID="12" presetClass="entr" presetSubtype="8" fill="hold" nodeType="after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additive="base">
                                        <p:cTn id="71" dur="500"/>
                                        <p:tgtEl>
                                          <p:spTgt spid="52"/>
                                        </p:tgtEl>
                                        <p:attrNameLst>
                                          <p:attrName>ppt_x</p:attrName>
                                        </p:attrNameLst>
                                      </p:cBhvr>
                                      <p:tavLst>
                                        <p:tav tm="0">
                                          <p:val>
                                            <p:strVal val="#ppt_x-#ppt_w*1.125000"/>
                                          </p:val>
                                        </p:tav>
                                        <p:tav tm="100000">
                                          <p:val>
                                            <p:strVal val="#ppt_x"/>
                                          </p:val>
                                        </p:tav>
                                      </p:tavLst>
                                    </p:anim>
                                    <p:animEffect transition="in" filter="wipe(right)">
                                      <p:cBhvr>
                                        <p:cTn id="72" dur="500"/>
                                        <p:tgtEl>
                                          <p:spTgt spid="52"/>
                                        </p:tgtEl>
                                      </p:cBhvr>
                                    </p:animEffect>
                                  </p:childTnLst>
                                </p:cTn>
                              </p:par>
                            </p:childTnLst>
                          </p:cTn>
                        </p:par>
                        <p:par>
                          <p:cTn id="73" fill="hold">
                            <p:stCondLst>
                              <p:cond delay="8500"/>
                            </p:stCondLst>
                            <p:childTnLst>
                              <p:par>
                                <p:cTn id="74" presetID="12" presetClass="entr" presetSubtype="8" fill="hold" nodeType="afterEffect">
                                  <p:stCondLst>
                                    <p:cond delay="0"/>
                                  </p:stCondLst>
                                  <p:childTnLst>
                                    <p:set>
                                      <p:cBhvr>
                                        <p:cTn id="75" dur="1" fill="hold">
                                          <p:stCondLst>
                                            <p:cond delay="0"/>
                                          </p:stCondLst>
                                        </p:cTn>
                                        <p:tgtEl>
                                          <p:spTgt spid="57"/>
                                        </p:tgtEl>
                                        <p:attrNameLst>
                                          <p:attrName>style.visibility</p:attrName>
                                        </p:attrNameLst>
                                      </p:cBhvr>
                                      <p:to>
                                        <p:strVal val="visible"/>
                                      </p:to>
                                    </p:set>
                                    <p:anim calcmode="lin" valueType="num">
                                      <p:cBhvr additive="base">
                                        <p:cTn id="76" dur="500"/>
                                        <p:tgtEl>
                                          <p:spTgt spid="57"/>
                                        </p:tgtEl>
                                        <p:attrNameLst>
                                          <p:attrName>ppt_x</p:attrName>
                                        </p:attrNameLst>
                                      </p:cBhvr>
                                      <p:tavLst>
                                        <p:tav tm="0">
                                          <p:val>
                                            <p:strVal val="#ppt_x-#ppt_w*1.125000"/>
                                          </p:val>
                                        </p:tav>
                                        <p:tav tm="100000">
                                          <p:val>
                                            <p:strVal val="#ppt_x"/>
                                          </p:val>
                                        </p:tav>
                                      </p:tavLst>
                                    </p:anim>
                                    <p:animEffect transition="in" filter="wipe(right)">
                                      <p:cBhvr>
                                        <p:cTn id="7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602740" y="1847215"/>
            <a:ext cx="8700770" cy="2122805"/>
          </a:xfrm>
          <a:prstGeom prst="rect">
            <a:avLst/>
          </a:prstGeom>
          <a:noFill/>
          <a:ln>
            <a:noFill/>
          </a:ln>
        </p:spPr>
        <p:txBody>
          <a:bodyPr wrap="square" rtlCol="0" anchor="t">
            <a:spAutoFit/>
          </a:bodyPr>
          <a:lstStyle/>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第三节</a:t>
            </a:r>
            <a:endPar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药事组织管理</a:t>
            </a:r>
            <a:endPar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65" y="2757"/>
              <a:ext cx="11550"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（一）药事的定义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药事，即与药品的安全、有效、经济、合理、方便、及时使用相关的药品研究与开发、制造、采购、储藏、营销、运输、交易中介、服务、使用等以及包括药品价格、药品储备、医疗保险有关的活动。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（二）药事管理的定义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事管理是指为了保证公众用药安全、有效、经济、合理、方便、及时，在宏观上国家通过立法，政府依法通过施行相关法律、制定并施行相关法规、规章，以及在微观上药事组织依法通过施行相关管理措施，对药事活动施行的必要的管理，其中也包括职业道德范畴的自律性管理。</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一、药事与药事管理的概念</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8683625" y="2180590"/>
            <a:ext cx="2667000" cy="2971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096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91" y="3686"/>
              <a:ext cx="9136" cy="407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生产企业的生产条件和行为直接决定所生产的药品质量，是保证药品质量的一个前位关键环节。因此，药品生产企业承担着保证药品质量的首要责任。为了保证药品生产质量，药品生产企业必须具备必要的条件，遵循必要的法律行为规则。对此，《药品管理法》给予了严格规定。</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二、药品生产企业管理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7212965" y="2609215"/>
            <a:ext cx="3383915" cy="2352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950" name="组合 1"/>
          <p:cNvGrpSpPr/>
          <p:nvPr/>
        </p:nvGrpSpPr>
        <p:grpSpPr>
          <a:xfrm>
            <a:off x="1423988" y="2024063"/>
            <a:ext cx="8810334" cy="2915602"/>
            <a:chOff x="1465" y="3644"/>
            <a:chExt cx="13875" cy="4591"/>
          </a:xfrm>
        </p:grpSpPr>
        <p:grpSp>
          <p:nvGrpSpPr>
            <p:cNvPr id="82951" name="组合 115"/>
            <p:cNvGrpSpPr/>
            <p:nvPr/>
          </p:nvGrpSpPr>
          <p:grpSpPr>
            <a:xfrm>
              <a:off x="1465" y="3644"/>
              <a:ext cx="4337" cy="1107"/>
              <a:chOff x="1466" y="3646"/>
              <a:chExt cx="4336" cy="1106"/>
            </a:xfrm>
          </p:grpSpPr>
          <p:sp>
            <p:nvSpPr>
              <p:cNvPr id="103" name="圆角矩形 4"/>
              <p:cNvSpPr/>
              <p:nvPr>
                <p:custDataLst>
                  <p:tags r:id="rId1"/>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（一）药品生产企业的概念</a:t>
                </a:r>
                <a:endPar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2"/>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4" name="组合 116"/>
            <p:cNvGrpSpPr/>
            <p:nvPr/>
          </p:nvGrpSpPr>
          <p:grpSpPr>
            <a:xfrm>
              <a:off x="6112" y="3644"/>
              <a:ext cx="4335" cy="1107"/>
              <a:chOff x="6112" y="3646"/>
              <a:chExt cx="4336" cy="1106"/>
            </a:xfrm>
          </p:grpSpPr>
          <p:sp>
            <p:nvSpPr>
              <p:cNvPr id="104" name="圆角矩形 5"/>
              <p:cNvSpPr/>
              <p:nvPr>
                <p:custDataLst>
                  <p:tags r:id="rId3"/>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400" b="1" strike="noStrike" kern="0" spc="100" noProof="1" dirty="0">
                    <a:solidFill>
                      <a:srgbClr val="FFFFFF"/>
                    </a:solidFill>
                    <a:uFillTx/>
                    <a:latin typeface="微软雅黑" panose="020B0503020204020204" charset="-122"/>
                    <a:ea typeface="微软雅黑" panose="020B0503020204020204" charset="-122"/>
                  </a:rPr>
                  <a:t>（二）药品生产企业具备的条件</a:t>
                </a:r>
                <a:endParaRPr lang="en-US" altLang="zh-CN" sz="1400" b="1" strike="noStrike" kern="0" spc="100" noProof="1" dirty="0">
                  <a:solidFill>
                    <a:srgbClr val="FFFFFF"/>
                  </a:solidFill>
                  <a:uFillTx/>
                  <a:latin typeface="微软雅黑" panose="020B0503020204020204" charset="-122"/>
                  <a:ea typeface="微软雅黑" panose="020B0503020204020204" charset="-122"/>
                </a:endParaRPr>
              </a:p>
            </p:txBody>
          </p:sp>
          <p:sp>
            <p:nvSpPr>
              <p:cNvPr id="111" name="右箭头 14"/>
              <p:cNvSpPr/>
              <p:nvPr>
                <p:custDataLst>
                  <p:tags r:id="rId4"/>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7" name="组合 129"/>
            <p:cNvGrpSpPr/>
            <p:nvPr/>
          </p:nvGrpSpPr>
          <p:grpSpPr>
            <a:xfrm>
              <a:off x="1470" y="7128"/>
              <a:ext cx="4332" cy="1107"/>
              <a:chOff x="1469" y="7016"/>
              <a:chExt cx="4333" cy="1106"/>
            </a:xfrm>
          </p:grpSpPr>
          <p:sp>
            <p:nvSpPr>
              <p:cNvPr id="109" name="圆角矩形 12"/>
              <p:cNvSpPr/>
              <p:nvPr>
                <p:custDataLst>
                  <p:tags r:id="rId5"/>
                </p:custDataLst>
              </p:nvPr>
            </p:nvSpPr>
            <p:spPr>
              <a:xfrm>
                <a:off x="1469" y="7016"/>
                <a:ext cx="2949"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lvl="0" algn="ctr" fontAlgn="ctr">
                  <a:lnSpc>
                    <a:spcPct val="130000"/>
                  </a:lnSpc>
                  <a:spcBef>
                    <a:spcPts val="1000"/>
                  </a:spcBef>
                  <a:spcAft>
                    <a:spcPts val="0"/>
                  </a:spcAft>
                  <a:buSzPct val="100000"/>
                  <a:buFont typeface="Wingdings" panose="05000000000000000000" charset="0"/>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（六）药品生产的质量管理</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2" name="右箭头 16"/>
              <p:cNvSpPr/>
              <p:nvPr>
                <p:custDataLst>
                  <p:tags r:id="rId6"/>
                </p:custDataLst>
              </p:nvPr>
            </p:nvSpPr>
            <p:spPr>
              <a:xfrm flipH="1">
                <a:off x="4726" y="72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60" name="组合 128"/>
            <p:cNvGrpSpPr/>
            <p:nvPr/>
          </p:nvGrpSpPr>
          <p:grpSpPr>
            <a:xfrm>
              <a:off x="6115" y="7128"/>
              <a:ext cx="4332" cy="1107"/>
              <a:chOff x="6115" y="7016"/>
              <a:chExt cx="4333" cy="1106"/>
            </a:xfrm>
          </p:grpSpPr>
          <p:sp>
            <p:nvSpPr>
              <p:cNvPr id="108" name="圆角矩形 11"/>
              <p:cNvSpPr/>
              <p:nvPr>
                <p:custDataLst>
                  <p:tags r:id="rId7"/>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（五）新开办药品生产企业</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3" name="右箭头 17"/>
              <p:cNvSpPr/>
              <p:nvPr>
                <p:custDataLst>
                  <p:tags r:id="rId8"/>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9"/>
              </p:custDataLst>
            </p:nvPr>
          </p:nvSpPr>
          <p:spPr>
            <a:xfrm>
              <a:off x="10760" y="3645"/>
              <a:ext cx="2947" cy="1107"/>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（三）办理《药品生产许可证》</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2" name="圆角右箭头 19"/>
            <p:cNvSpPr/>
            <p:nvPr>
              <p:custDataLst>
                <p:tags r:id="rId10"/>
              </p:custDataLst>
            </p:nvPr>
          </p:nvSpPr>
          <p:spPr>
            <a:xfrm rot="5400000">
              <a:off x="14076" y="3815"/>
              <a:ext cx="1223"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07" name="圆角矩形 10"/>
            <p:cNvSpPr/>
            <p:nvPr>
              <p:custDataLst>
                <p:tags r:id="rId11"/>
              </p:custDataLst>
            </p:nvPr>
          </p:nvSpPr>
          <p:spPr>
            <a:xfrm>
              <a:off x="10760" y="7130"/>
              <a:ext cx="2949" cy="1105"/>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rPr>
                <a:t>（四）变更《药品生产许可证》</a:t>
              </a:r>
              <a:endPar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2"/>
              </p:custDataLst>
            </p:nvPr>
          </p:nvSpPr>
          <p:spPr>
            <a:xfrm rot="10800000">
              <a:off x="13961" y="6665"/>
              <a:ext cx="1222" cy="1303"/>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pic>
        <p:nvPicPr>
          <p:cNvPr id="2" name="图片 1"/>
          <p:cNvPicPr>
            <a:picLocks noChangeAspect="1"/>
          </p:cNvPicPr>
          <p:nvPr/>
        </p:nvPicPr>
        <p:blipFill>
          <a:blip r:embed="rId13"/>
          <a:stretch>
            <a:fillRect/>
          </a:stretch>
        </p:blipFill>
        <p:spPr>
          <a:xfrm>
            <a:off x="9291320" y="2741295"/>
            <a:ext cx="1114425" cy="1076325"/>
          </a:xfrm>
          <a:prstGeom prst="rect">
            <a:avLst/>
          </a:prstGeom>
        </p:spPr>
      </p:pic>
      <p:sp>
        <p:nvSpPr>
          <p:cNvPr id="4" name="Title 6"/>
          <p:cNvSpPr txBox="1"/>
          <p:nvPr>
            <p:custDataLst>
              <p:tags r:id="rId14"/>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二、药品生产企业管理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66" y="2725"/>
              <a:ext cx="10314" cy="5808"/>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（一）药品生产企业的概念</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药品生产企业是指生产药品的专营企业或者兼营企业。包括各种形式的联营、中外合资企业和外资企业。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（二）药品生产企业具备的条件</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开办药品生产企业，应当符合国家制定的药品行业发展规划和产业政策，防止重复建设，且必须具备以下条件：①具有依法经过资格认定的药学技术人员、工程技术人员及相应的技术工人；②具有与其药品生产相适应的厂房、设施和卫生环境；③具有能对所生产药品进行质量管理和质量检验的机构、人员以及必要的仪器设备；④具有保证药品质量的规章制度。</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二、药品生产企业管理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8423910" y="2282825"/>
            <a:ext cx="2545080" cy="269938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5064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66" y="2725"/>
              <a:ext cx="10314" cy="5808"/>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（三）办理《药品生产许可证》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开办药品生产企业，应当按照下列规定办理《药品生产许可证》：①申办人应当向拟办企业所在地省、自治区、直辖市人民政府药品监督管理部门提出申请。省、自治区、直辖市人民政府药品监督管理部门应当自收到申请之日起 30 个工作日内，按照国家发布的药品行业发展规划和产业政策进行审查，并做出是否同意筹建的决定。②申办人完成拟办企业筹建后，应当向原审批部门申请验收。原审批部门应当自收到申请之日起 30 个工作日内，依据上述《药品管理法》规定的开办条件组织验收；验收合格的，发给《药品生产许可证》。</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二、药品生产企业管理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8074660" y="2524760"/>
            <a:ext cx="2914650" cy="26181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5064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66" y="2725"/>
              <a:ext cx="10314" cy="5808"/>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（四）变更《药品生产许可证》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药品生产企业变更《药品生产许可证》许可事项的，应当在许可事项发生变更30 日前，向原发证机关申请《药品生产许可证》变更登记；未经批准，不得变更许可事项。原发证机关应当自收到申请之日起 15 个工作日内做出决定。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（五）新开办药品生产企业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新开办药品生产企业、药品生产企业新建药品生产车间或者新增生产剂型的，应当自取得药品生产证明文件或者经批准正式生产之日起 30 个工作日内，按照规定向药品监督管理部门申请《药品生产质量管理规范》认证。受</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二、药品生产企业管理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8128635" y="2023110"/>
            <a:ext cx="2835910" cy="300736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5064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68" y="2471"/>
              <a:ext cx="15340" cy="6542"/>
            </a:xfrm>
            <a:prstGeom prst="rect">
              <a:avLst/>
            </a:prstGeom>
            <a:noFill/>
          </p:spPr>
          <p:txBody>
            <a:bodyPr wrap="square" rtlCol="0">
              <a:spAutoFit/>
            </a:bodyPr>
            <a:lstStyle/>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（六）药品生产的质量管理</a:t>
              </a:r>
              <a:endParaRPr lang="zh-CN" altLang="en-US" sz="1600">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（1）国务院药品监督管理部门设立《药品生产质量管理规范》（GMP）认证检查员库。</a:t>
              </a:r>
              <a:endParaRPr lang="zh-CN" altLang="en-US" sz="1600">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（2）省级以上人民政府药品监督管理部门应当按照 GMP 和国务院药品监督管理部门规定的实施办法和实施步骤，组织对药品生产企业的认证工作；符合《药品生产质量管理规范》的，发给认证证书。</a:t>
              </a:r>
              <a:endParaRPr lang="zh-CN" altLang="en-US" sz="1600">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（3）药品生产企业必须按照 GMP 组织生产。</a:t>
              </a:r>
              <a:endParaRPr lang="zh-CN" altLang="en-US" sz="1600">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4）中药饮片必须按照国家药品标准炮制；国家药品标准没有规定的，必须按照省、自治区、直辖市人民政府药品监督管理部门制定的炮制规范炮制。省、自治区、直辖市人民政府药品监督管理部门制定的炮制规范应当报国务院药品监督管理部门备案。</a:t>
              </a:r>
              <a:endParaRPr lang="zh-CN" altLang="en-US" sz="1600">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（5）生产药品所需的原料、辅料，必须符合药用要求。</a:t>
              </a:r>
              <a:endParaRPr lang="zh-CN" altLang="en-US" sz="1600">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（6）药品生产企业必须对其生产的药品进行质量检验；不符合国家药品标准或者不按照省、自治区、直辖市人民政府药品监督管理部门制定的中药饮片炮制规范炮制的，不得出厂。</a:t>
              </a:r>
              <a:endParaRPr lang="zh-CN" altLang="en-US" sz="1600">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二、药品生产企业管理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3" name="组合 102"/>
          <p:cNvGrpSpPr/>
          <p:nvPr/>
        </p:nvGrpSpPr>
        <p:grpSpPr>
          <a:xfrm>
            <a:off x="2092325" y="2266950"/>
            <a:ext cx="8172450" cy="3521075"/>
            <a:chOff x="1814" y="3684"/>
            <a:chExt cx="13438" cy="5646"/>
          </a:xfrm>
        </p:grpSpPr>
        <p:sp>
          <p:nvSpPr>
            <p:cNvPr id="104" name="任意多边形 21"/>
            <p:cNvSpPr/>
            <p:nvPr>
              <p:custDataLst>
                <p:tags r:id="rId1"/>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2" name="任意多边形 25"/>
            <p:cNvSpPr/>
            <p:nvPr>
              <p:custDataLst>
                <p:tags r:id="rId2"/>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3"/>
              </p:custDataLst>
            </p:nvPr>
          </p:nvSpPr>
          <p:spPr>
            <a:xfrm>
              <a:off x="2234" y="4604"/>
              <a:ext cx="3280" cy="1281"/>
            </a:xfrm>
            <a:prstGeom prst="rect">
              <a:avLst/>
            </a:prstGeom>
            <a:noFill/>
          </p:spPr>
          <p:txBody>
            <a:bodyPr wrap="square" lIns="90000" tIns="46800" rIns="90000" bIns="46800" rtlCol="0" anchor="ctr" anchorCtr="0">
              <a:normAutofit/>
            </a:bodyPr>
            <a:p>
              <a:pPr algn="ctr">
                <a:lnSpc>
                  <a:spcPct val="120000"/>
                </a:lnSpc>
              </a:pPr>
              <a:r>
                <a:rPr lang="zh-CN" altLang="en-US" sz="1600" spc="100" noProof="1">
                  <a:solidFill>
                    <a:sysClr val="window" lastClr="FFFFFF"/>
                  </a:solidFill>
                  <a:latin typeface="微软雅黑" panose="020B0503020204020204" charset="-122"/>
                  <a:ea typeface="微软雅黑" panose="020B0503020204020204" charset="-122"/>
                  <a:cs typeface="+mn-cs"/>
                </a:rPr>
                <a:t>（一）药品经营企业的概念</a:t>
              </a:r>
              <a:endParaRPr lang="zh-CN" altLang="en-US" sz="1600" spc="100" noProof="1">
                <a:solidFill>
                  <a:sysClr val="window" lastClr="FFFFFF"/>
                </a:solidFill>
                <a:latin typeface="微软雅黑" panose="020B0503020204020204" charset="-122"/>
                <a:ea typeface="微软雅黑" panose="020B0503020204020204" charset="-122"/>
                <a:cs typeface="+mn-cs"/>
              </a:endParaRPr>
            </a:p>
          </p:txBody>
        </p:sp>
        <p:sp>
          <p:nvSpPr>
            <p:cNvPr id="107" name="任意多边形 30"/>
            <p:cNvSpPr/>
            <p:nvPr>
              <p:custDataLst>
                <p:tags r:id="rId4"/>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5" name="任意多边形 31"/>
            <p:cNvSpPr/>
            <p:nvPr>
              <p:custDataLst>
                <p:tags r:id="rId5"/>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6"/>
              </p:custDataLst>
            </p:nvPr>
          </p:nvSpPr>
          <p:spPr>
            <a:xfrm>
              <a:off x="6918" y="4570"/>
              <a:ext cx="3414" cy="1281"/>
            </a:xfrm>
            <a:prstGeom prst="rect">
              <a:avLst/>
            </a:prstGeom>
            <a:noFill/>
          </p:spPr>
          <p:txBody>
            <a:bodyPr wrap="square" lIns="90000" tIns="46800" rIns="90000" bIns="46800" rtlCol="0" anchor="ctr" anchorCtr="0"/>
            <a:p>
              <a:pPr algn="ctr">
                <a:lnSpc>
                  <a:spcPct val="120000"/>
                </a:lnSpc>
              </a:pPr>
              <a:r>
                <a:rPr lang="zh-CN" altLang="en-US" sz="1600" spc="100" noProof="1">
                  <a:solidFill>
                    <a:sysClr val="window" lastClr="FFFFFF"/>
                  </a:solidFill>
                  <a:latin typeface="微软雅黑" panose="020B0503020204020204" charset="-122"/>
                  <a:ea typeface="微软雅黑" panose="020B0503020204020204" charset="-122"/>
                  <a:cs typeface="+mn-cs"/>
                </a:rPr>
                <a:t>（二）开办药品经营企业的条件</a:t>
              </a:r>
              <a:endParaRPr lang="zh-CN" altLang="en-US" sz="1600" spc="100" noProof="1">
                <a:solidFill>
                  <a:sysClr val="window" lastClr="FFFFFF"/>
                </a:solidFill>
                <a:latin typeface="微软雅黑" panose="020B0503020204020204" charset="-122"/>
                <a:ea typeface="微软雅黑" panose="020B0503020204020204" charset="-122"/>
                <a:cs typeface="+mn-cs"/>
              </a:endParaRPr>
            </a:p>
          </p:txBody>
        </p:sp>
        <p:sp>
          <p:nvSpPr>
            <p:cNvPr id="110" name="任意多边形 33"/>
            <p:cNvSpPr/>
            <p:nvPr>
              <p:custDataLst>
                <p:tags r:id="rId7"/>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8" name="任意多边形 34"/>
            <p:cNvSpPr/>
            <p:nvPr>
              <p:custDataLst>
                <p:tags r:id="rId8"/>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9"/>
              </p:custDataLst>
            </p:nvPr>
          </p:nvSpPr>
          <p:spPr>
            <a:xfrm>
              <a:off x="11846" y="4587"/>
              <a:ext cx="2982"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（三）办理《药品经营许可证》</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3" name="任意多边形 36"/>
            <p:cNvSpPr/>
            <p:nvPr>
              <p:custDataLst>
                <p:tags r:id="rId10"/>
              </p:custDataLst>
            </p:nvPr>
          </p:nvSpPr>
          <p:spPr>
            <a:xfrm>
              <a:off x="4215"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689626"/>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61" name="任意多边形 37"/>
            <p:cNvSpPr/>
            <p:nvPr>
              <p:custDataLst>
                <p:tags r:id="rId11"/>
              </p:custDataLst>
            </p:nvPr>
          </p:nvSpPr>
          <p:spPr>
            <a:xfrm>
              <a:off x="4215" y="731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70C0"/>
            </a:solidFill>
            <a:ln w="9525">
              <a:noFill/>
            </a:ln>
          </p:spPr>
          <p:txBody>
            <a:bodyPr/>
            <a:p>
              <a:endParaRPr lang="zh-CN" altLang="en-US"/>
            </a:p>
          </p:txBody>
        </p:sp>
        <p:sp>
          <p:nvSpPr>
            <p:cNvPr id="115" name="文本框 114"/>
            <p:cNvSpPr txBox="1"/>
            <p:nvPr>
              <p:custDataLst>
                <p:tags r:id="rId12"/>
              </p:custDataLst>
            </p:nvPr>
          </p:nvSpPr>
          <p:spPr>
            <a:xfrm>
              <a:off x="4635"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（四）变更《药品经营许可证》</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6" name="任意多边形 39"/>
            <p:cNvSpPr/>
            <p:nvPr>
              <p:custDataLst>
                <p:tags r:id="rId13"/>
              </p:custDataLst>
            </p:nvPr>
          </p:nvSpPr>
          <p:spPr>
            <a:xfrm>
              <a:off x="9017"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44750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7" name="任意多边形 40"/>
            <p:cNvSpPr/>
            <p:nvPr>
              <p:custDataLst>
                <p:tags r:id="rId14"/>
              </p:custDataLst>
            </p:nvPr>
          </p:nvSpPr>
          <p:spPr>
            <a:xfrm>
              <a:off x="9017" y="7315"/>
              <a:ext cx="3834" cy="201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3">
                <a:lumMod val="75000"/>
              </a:schemeClr>
            </a:solidFill>
          </p:spPr>
          <p:txBody>
            <a:bodyPr rot="0" spcFirstLastPara="0" vertOverflow="overflow" horzOverflow="overflow" vert="horz" wrap="square" lIns="91440" tIns="216000" rIns="91440" bIns="45720" numCol="1" spcCol="0" rtlCol="0" fromWordArt="0" anchor="ctr" anchorCtr="0" forceAA="0" compatLnSpc="1">
              <a:normAutofit/>
            </a:bodyPr>
            <a:p>
              <a:pPr algn="ctr" fontAlgn="base">
                <a:lnSpc>
                  <a:spcPct val="130000"/>
                </a:lnSpc>
              </a:pPr>
              <a:endParaRPr lang="zh-CN" altLang="en-US" strike="noStrike" noProof="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8" name="文本框 117"/>
            <p:cNvSpPr txBox="1"/>
            <p:nvPr>
              <p:custDataLst>
                <p:tags r:id="rId15"/>
              </p:custDataLst>
            </p:nvPr>
          </p:nvSpPr>
          <p:spPr>
            <a:xfrm>
              <a:off x="9438"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（五）经营药品的质量管理</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34166" name="文本框 118"/>
            <p:cNvSpPr txBox="1"/>
            <p:nvPr>
              <p:custDataLst>
                <p:tags r:id="rId16"/>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03</a:t>
              </a:r>
              <a:endParaRPr lang="en-US" altLang="zh-CN" dirty="0">
                <a:solidFill>
                  <a:srgbClr val="404040"/>
                </a:solidFill>
                <a:latin typeface="微软雅黑" panose="020B0503020204020204" charset="-122"/>
                <a:ea typeface="微软雅黑" panose="020B0503020204020204" charset="-122"/>
              </a:endParaRPr>
            </a:p>
          </p:txBody>
        </p:sp>
        <p:sp>
          <p:nvSpPr>
            <p:cNvPr id="134167" name="文本框 119"/>
            <p:cNvSpPr txBox="1"/>
            <p:nvPr>
              <p:custDataLst>
                <p:tags r:id="rId17"/>
              </p:custDataLst>
            </p:nvPr>
          </p:nvSpPr>
          <p:spPr>
            <a:xfrm>
              <a:off x="4215"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04</a:t>
              </a:r>
              <a:endParaRPr lang="en-US" altLang="zh-CN" dirty="0">
                <a:solidFill>
                  <a:srgbClr val="404040"/>
                </a:solidFill>
                <a:latin typeface="Arial" panose="020B0604020202020204" pitchFamily="34" charset="0"/>
              </a:endParaRPr>
            </a:p>
          </p:txBody>
        </p:sp>
        <p:sp>
          <p:nvSpPr>
            <p:cNvPr id="134168" name="文本框 120"/>
            <p:cNvSpPr txBox="1"/>
            <p:nvPr>
              <p:custDataLst>
                <p:tags r:id="rId18"/>
              </p:custDataLst>
            </p:nvPr>
          </p:nvSpPr>
          <p:spPr>
            <a:xfrm>
              <a:off x="9017"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05</a:t>
              </a:r>
              <a:endParaRPr lang="en-US" altLang="zh-CN" dirty="0">
                <a:solidFill>
                  <a:srgbClr val="404040"/>
                </a:solidFill>
                <a:latin typeface="Arial" panose="020B0604020202020204" pitchFamily="34" charset="0"/>
              </a:endParaRPr>
            </a:p>
          </p:txBody>
        </p:sp>
        <p:sp>
          <p:nvSpPr>
            <p:cNvPr id="134169" name="文本框 121"/>
            <p:cNvSpPr txBox="1"/>
            <p:nvPr>
              <p:custDataLst>
                <p:tags r:id="rId19"/>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01</a:t>
              </a:r>
              <a:endParaRPr lang="en-US" altLang="zh-CN" dirty="0">
                <a:solidFill>
                  <a:srgbClr val="404040"/>
                </a:solidFill>
                <a:latin typeface="微软雅黑" panose="020B0503020204020204" charset="-122"/>
                <a:ea typeface="微软雅黑" panose="020B0503020204020204" charset="-122"/>
              </a:endParaRPr>
            </a:p>
          </p:txBody>
        </p:sp>
        <p:sp>
          <p:nvSpPr>
            <p:cNvPr id="134170" name="文本框 122"/>
            <p:cNvSpPr txBox="1"/>
            <p:nvPr>
              <p:custDataLst>
                <p:tags r:id="rId20"/>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02</a:t>
              </a:r>
              <a:endParaRPr lang="en-US" altLang="zh-CN" dirty="0">
                <a:solidFill>
                  <a:srgbClr val="404040"/>
                </a:solidFill>
                <a:latin typeface="微软雅黑" panose="020B0503020204020204" charset="-122"/>
                <a:ea typeface="微软雅黑" panose="020B0503020204020204" charset="-122"/>
              </a:endParaRPr>
            </a:p>
          </p:txBody>
        </p:sp>
      </p:grpSp>
      <p:sp>
        <p:nvSpPr>
          <p:cNvPr id="2" name="Title 6"/>
          <p:cNvSpPr txBox="1"/>
          <p:nvPr>
            <p:custDataLst>
              <p:tags r:id="rId2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三、药品经营企业管理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2"/>
    </p:custData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03"/>
                                        </p:tgtEl>
                                        <p:attrNameLst>
                                          <p:attrName>style.visibility</p:attrName>
                                        </p:attrNameLst>
                                      </p:cBhvr>
                                      <p:to>
                                        <p:strVal val="visible"/>
                                      </p:to>
                                    </p:set>
                                    <p:anim calcmode="lin" valueType="num">
                                      <p:cBhvr>
                                        <p:cTn id="7" dur="1000" fill="hold"/>
                                        <p:tgtEl>
                                          <p:spTgt spid="103"/>
                                        </p:tgtEl>
                                        <p:attrNameLst>
                                          <p:attrName>ppt_w</p:attrName>
                                        </p:attrNameLst>
                                      </p:cBhvr>
                                      <p:tavLst>
                                        <p:tav tm="0">
                                          <p:val>
                                            <p:fltVal val="0.000000"/>
                                          </p:val>
                                        </p:tav>
                                        <p:tav tm="100000">
                                          <p:val>
                                            <p:strVal val="#ppt_w"/>
                                          </p:val>
                                        </p:tav>
                                      </p:tavLst>
                                    </p:anim>
                                    <p:anim calcmode="lin" valueType="num">
                                      <p:cBhvr>
                                        <p:cTn id="8"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538730"/>
            <a:ext cx="8014335" cy="260159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826510" y="2860675"/>
            <a:ext cx="6861175" cy="1753235"/>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医疗机构中的药品调配、供应及药学服务活动与药品经营企业的零售活动相似；而医疗机构中的自配制剂活动又与药品生产活动相似。医疗机构的药剂管理是指根据临床需要采购药品、自制制剂、储存药品、颁发药品、进行药品的质量管理和经济管理。</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四、医疗机构的药剂管理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smtClean="0">
                <a:solidFill>
                  <a:srgbClr val="0070C0"/>
                </a:solidFill>
                <a:latin typeface="黑体" panose="02010609060101010101" charset="-122"/>
                <a:ea typeface="黑体" panose="02010609060101010101" charset="-122"/>
                <a:cs typeface="+mn-ea"/>
                <a:sym typeface="黑体" panose="02010609060101010101" charset="-122"/>
              </a:rPr>
              <a:t>第九章</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药品管理法律法规</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427418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63315" y="2145665"/>
            <a:ext cx="7465060" cy="341503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为加强药品监督管理，规范药品流通秩序，保证药品质量，国家食品药品监督管理局于 2007 年 1 月 31 日发布的《药品流通监督管理办法》（简称《管理办法》）于 2007 年 5 月 1 日施行。该法规定：药品生产、经营企业、医疗机构应当对其生产、经营、使用的药品质量负责。药品生产、经营企业在确保药品质量安全的前提下，应当适应现代药品流通的发展方向，进行改革和创新。药品监督管理部门鼓励个人和组织对药品流通实施社会监督。对违反《管理办法》的行为，任何个人和组织都有权向药品监督管理部门举报和控告</a:t>
            </a:r>
            <a:r>
              <a:rPr lang="zh-CN"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a:t>
            </a:r>
            <a:endParaRPr lang="zh-CN"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五、药品流通监督管理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70678" y="238442"/>
            <a:ext cx="10564260" cy="5543549"/>
          </a:xfrm>
          <a:prstGeom prst="rect">
            <a:avLst/>
          </a:prstGeom>
        </p:spPr>
      </p:pic>
      <p:sp>
        <p:nvSpPr>
          <p:cNvPr id="4" name="矩形 3"/>
          <p:cNvSpPr/>
          <p:nvPr/>
        </p:nvSpPr>
        <p:spPr>
          <a:xfrm>
            <a:off x="1602740" y="1847215"/>
            <a:ext cx="8700770" cy="2122805"/>
          </a:xfrm>
          <a:prstGeom prst="rect">
            <a:avLst/>
          </a:prstGeom>
          <a:noFill/>
          <a:ln>
            <a:noFill/>
          </a:ln>
        </p:spPr>
        <p:txBody>
          <a:bodyPr wrap="square" rtlCol="0" anchor="t">
            <a:spAutoFit/>
          </a:bodyPr>
          <a:lstStyle/>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第四节</a:t>
            </a:r>
            <a:endPar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药品管理</a:t>
            </a:r>
            <a:endPar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89" y="2326"/>
              <a:ext cx="10307"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（一）药品注册管理的概念</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注册管理是法定的控制药品市场准入的前置性药品管理制度。在国外往往称为“药品的上市许可管理”。根据这样的前置性管理模式，任何称为药品或作为药品使用的物质，在生产之前，必须首先通过国家法定的药品注册机构的注册管理程序审查。</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（二）药品注册管理的必要性</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药品注册管理之所以成为国际通用的药品管理模式，是因为这种药品管理模式对于保证公众用药安全、有效是必要的、不可或缺的。</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一、药品注册管理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7595870" y="2442845"/>
            <a:ext cx="3594735" cy="2379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548" y="2704"/>
              <a:ext cx="16104"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（三）药品注册管理机构</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我国法定的药品注册管理机构是国家食品药品监督管理局。</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（四）药品注册管理的主要内容</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药品名称　药品名称混乱，如同药异名、异药同名、一药多名，或者药品名称与治疗作用、功能相联系而造成使用者错觉或误导，都会给处方、配方、使用造成许多困难，极易发生差错事故，甚至误导用药、欺骗消费者。</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药品包装、标签、说明书内容　药品包装、标签、说明书内容是药品的组成部分，对保证药品在运输、储藏过程中的质量，保证药品安全、有效、合理地使用，都具有不可或缺的作用。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 药品包装　药品包装分为药品内包装与外包装。</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一、药品注册管理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Rounded Rectangle 4"/>
          <p:cNvSpPr/>
          <p:nvPr>
            <p:custDataLst>
              <p:tags r:id="rId1"/>
            </p:custDataLst>
          </p:nvPr>
        </p:nvSpPr>
        <p:spPr>
          <a:xfrm>
            <a:off x="3356610" y="1487805"/>
            <a:ext cx="2449830" cy="402653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28" name="Round Same Side Corner Rectangle 5"/>
          <p:cNvSpPr/>
          <p:nvPr>
            <p:custDataLst>
              <p:tags r:id="rId2"/>
            </p:custDataLst>
          </p:nvPr>
        </p:nvSpPr>
        <p:spPr>
          <a:xfrm rot="10800000">
            <a:off x="3505835" y="1496060"/>
            <a:ext cx="2212975" cy="554990"/>
          </a:xfrm>
          <a:prstGeom prst="round2SameRect">
            <a:avLst>
              <a:gd name="adj1" fmla="val 50000"/>
              <a:gd name="adj2" fmla="val 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29" name="Rounded Rectangle 7"/>
          <p:cNvSpPr/>
          <p:nvPr>
            <p:custDataLst>
              <p:tags r:id="rId3"/>
            </p:custDataLst>
          </p:nvPr>
        </p:nvSpPr>
        <p:spPr>
          <a:xfrm>
            <a:off x="3913823" y="5180648"/>
            <a:ext cx="1435100" cy="76200"/>
          </a:xfrm>
          <a:prstGeom prst="roundRect">
            <a:avLst>
              <a:gd name="adj" fmla="val 5000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8" name="Rounded Rectangle 4"/>
          <p:cNvSpPr/>
          <p:nvPr>
            <p:custDataLst>
              <p:tags r:id="rId4"/>
            </p:custDataLst>
          </p:nvPr>
        </p:nvSpPr>
        <p:spPr>
          <a:xfrm>
            <a:off x="6176010" y="1487805"/>
            <a:ext cx="2451100" cy="402653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2" name="Rounded Rectangle 7"/>
          <p:cNvSpPr/>
          <p:nvPr>
            <p:custDataLst>
              <p:tags r:id="rId5"/>
            </p:custDataLst>
          </p:nvPr>
        </p:nvSpPr>
        <p:spPr>
          <a:xfrm>
            <a:off x="6663373" y="5180648"/>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9" name="Rounded Rectangle 4"/>
          <p:cNvSpPr/>
          <p:nvPr>
            <p:custDataLst>
              <p:tags r:id="rId6"/>
            </p:custDataLst>
          </p:nvPr>
        </p:nvSpPr>
        <p:spPr>
          <a:xfrm>
            <a:off x="402590" y="1487805"/>
            <a:ext cx="2451100" cy="4021455"/>
          </a:xfrm>
          <a:prstGeom prst="roundRect">
            <a:avLst>
              <a:gd name="adj" fmla="val 18832"/>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7" name="Round Same Side Corner Rectangle 5"/>
          <p:cNvSpPr/>
          <p:nvPr>
            <p:custDataLst>
              <p:tags r:id="rId7"/>
            </p:custDataLst>
          </p:nvPr>
        </p:nvSpPr>
        <p:spPr>
          <a:xfrm rot="10800000">
            <a:off x="546735" y="1504950"/>
            <a:ext cx="2183130" cy="545465"/>
          </a:xfrm>
          <a:prstGeom prst="round2SameRect">
            <a:avLst>
              <a:gd name="adj1" fmla="val 50000"/>
              <a:gd name="adj2" fmla="val 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43" name="Rounded Rectangle 7"/>
          <p:cNvSpPr/>
          <p:nvPr>
            <p:custDataLst>
              <p:tags r:id="rId8"/>
            </p:custDataLst>
          </p:nvPr>
        </p:nvSpPr>
        <p:spPr>
          <a:xfrm>
            <a:off x="978535" y="5180648"/>
            <a:ext cx="1435100" cy="76200"/>
          </a:xfrm>
          <a:prstGeom prst="roundRect">
            <a:avLst>
              <a:gd name="adj" fmla="val 5000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44" name="文本框 143"/>
          <p:cNvSpPr txBox="1"/>
          <p:nvPr>
            <p:custDataLst>
              <p:tags r:id="rId9"/>
            </p:custDataLst>
          </p:nvPr>
        </p:nvSpPr>
        <p:spPr>
          <a:xfrm>
            <a:off x="3527108" y="2232343"/>
            <a:ext cx="2097088" cy="2236788"/>
          </a:xfrm>
          <a:prstGeom prst="rect">
            <a:avLst/>
          </a:prstGeom>
          <a:noFill/>
        </p:spPr>
        <p:txBody>
          <a:bodyPr wrap="square" rtlCol="0"/>
          <a:p>
            <a:pPr marR="0" algn="just" defTabSz="914400">
              <a:lnSpc>
                <a:spcPct val="110000"/>
              </a:lnSpc>
              <a:buClrTx/>
              <a:buSzTx/>
              <a:buFontTx/>
              <a:defRPr/>
            </a:pPr>
            <a:r>
              <a:rPr kumimoji="0" lang="zh-CN" altLang="en-US" sz="14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合格的药品应有肯定的疗效，尽量少或无不良反应。好的药品质量标准应能控制药品的质量。</a:t>
            </a:r>
            <a:endParaRPr kumimoji="0" lang="zh-CN" altLang="en-US" sz="14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45" name="文本框 144"/>
          <p:cNvSpPr txBox="1"/>
          <p:nvPr>
            <p:custDataLst>
              <p:tags r:id="rId10"/>
            </p:custDataLst>
          </p:nvPr>
        </p:nvSpPr>
        <p:spPr>
          <a:xfrm>
            <a:off x="6366510" y="2232660"/>
            <a:ext cx="2184400" cy="2145030"/>
          </a:xfrm>
          <a:prstGeom prst="rect">
            <a:avLst/>
          </a:prstGeom>
          <a:noFill/>
        </p:spPr>
        <p:txBody>
          <a:bodyPr wrap="square" rtlCol="0"/>
          <a:p>
            <a:pPr marR="0" algn="just" defTabSz="914400">
              <a:lnSpc>
                <a:spcPct val="120000"/>
              </a:lnSpc>
              <a:buClrTx/>
              <a:buSzTx/>
              <a:buFontTx/>
              <a:defRPr/>
            </a:pPr>
            <a:r>
              <a:rPr kumimoji="0" lang="zh-CN" altLang="en-US" sz="14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国家药品标准是由国家食品药品监督管理局批准颁布的，并对其颁布的药品标准有解释、修订、废止的权力。</a:t>
            </a:r>
            <a:endParaRPr kumimoji="0" lang="zh-CN" altLang="en-US" sz="14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31" name="Round Same Side Corner Rectangle 5"/>
          <p:cNvSpPr/>
          <p:nvPr>
            <p:custDataLst>
              <p:tags r:id="rId11"/>
            </p:custDataLst>
          </p:nvPr>
        </p:nvSpPr>
        <p:spPr>
          <a:xfrm rot="10800000">
            <a:off x="6300080" y="1504950"/>
            <a:ext cx="2214000" cy="546100"/>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00368" name="文本框 139"/>
          <p:cNvSpPr txBox="1"/>
          <p:nvPr>
            <p:custDataLst>
              <p:tags r:id="rId12"/>
            </p:custDataLst>
          </p:nvPr>
        </p:nvSpPr>
        <p:spPr>
          <a:xfrm>
            <a:off x="6494780" y="1517650"/>
            <a:ext cx="1847215" cy="521970"/>
          </a:xfrm>
          <a:prstGeom prst="rect">
            <a:avLst/>
          </a:prstGeom>
          <a:noFill/>
          <a:ln w="9525">
            <a:noFill/>
          </a:ln>
        </p:spPr>
        <p:txBody>
          <a:bodyPr wrap="square" anchor="t" anchorCtr="0">
            <a:spAutoFit/>
          </a:bodyPr>
          <a:p>
            <a:pPr algn="ctr">
              <a:buSzTx/>
            </a:pPr>
            <a:r>
              <a:rPr sz="1400" b="1">
                <a:solidFill>
                  <a:srgbClr val="FFFFFF"/>
                </a:solidFill>
                <a:latin typeface="微软雅黑" panose="020B0503020204020204" charset="-122"/>
                <a:ea typeface="微软雅黑" panose="020B0503020204020204" charset="-122"/>
              </a:rPr>
              <a:t>（三）药品标准的颁布与修订</a:t>
            </a:r>
            <a:endParaRPr sz="1400" b="1">
              <a:solidFill>
                <a:srgbClr val="FFFFFF"/>
              </a:solidFill>
              <a:latin typeface="微软雅黑" panose="020B0503020204020204" charset="-122"/>
              <a:ea typeface="微软雅黑" panose="020B0503020204020204" charset="-122"/>
            </a:endParaRPr>
          </a:p>
        </p:txBody>
      </p:sp>
      <p:sp>
        <p:nvSpPr>
          <p:cNvPr id="100367" name="文本框 138"/>
          <p:cNvSpPr txBox="1"/>
          <p:nvPr>
            <p:custDataLst>
              <p:tags r:id="rId13"/>
            </p:custDataLst>
          </p:nvPr>
        </p:nvSpPr>
        <p:spPr>
          <a:xfrm>
            <a:off x="3670935" y="1541145"/>
            <a:ext cx="1885315" cy="521970"/>
          </a:xfrm>
          <a:prstGeom prst="rect">
            <a:avLst/>
          </a:prstGeom>
          <a:noFill/>
          <a:ln w="9525">
            <a:noFill/>
          </a:ln>
        </p:spPr>
        <p:txBody>
          <a:bodyPr wrap="square" anchor="t" anchorCtr="0">
            <a:spAutoFit/>
          </a:bodyPr>
          <a:p>
            <a:pPr algn="ctr">
              <a:buSzTx/>
            </a:pPr>
            <a:r>
              <a:rPr lang="en-US" altLang="zh-CN" sz="1400" b="1">
                <a:solidFill>
                  <a:srgbClr val="FFFFFF"/>
                </a:solidFill>
                <a:latin typeface="微软雅黑" panose="020B0503020204020204" charset="-122"/>
                <a:ea typeface="微软雅黑" panose="020B0503020204020204" charset="-122"/>
              </a:rPr>
              <a:t>（二）制定药品标准的原则</a:t>
            </a:r>
            <a:endParaRPr lang="en-US" altLang="zh-CN" sz="1400" b="1">
              <a:solidFill>
                <a:srgbClr val="FFFFFF"/>
              </a:solidFill>
              <a:latin typeface="微软雅黑" panose="020B0503020204020204" charset="-122"/>
              <a:ea typeface="微软雅黑" panose="020B0503020204020204" charset="-122"/>
            </a:endParaRPr>
          </a:p>
        </p:txBody>
      </p:sp>
      <p:sp>
        <p:nvSpPr>
          <p:cNvPr id="100366" name="文本框 137"/>
          <p:cNvSpPr txBox="1"/>
          <p:nvPr>
            <p:custDataLst>
              <p:tags r:id="rId14"/>
            </p:custDataLst>
          </p:nvPr>
        </p:nvSpPr>
        <p:spPr>
          <a:xfrm>
            <a:off x="605790" y="1616075"/>
            <a:ext cx="2007870" cy="306705"/>
          </a:xfrm>
          <a:prstGeom prst="rect">
            <a:avLst/>
          </a:prstGeom>
          <a:noFill/>
          <a:ln w="9525">
            <a:noFill/>
          </a:ln>
        </p:spPr>
        <p:txBody>
          <a:bodyPr wrap="square" anchor="t" anchorCtr="0">
            <a:spAutoFit/>
          </a:bodyPr>
          <a:p>
            <a:pPr algn="ctr">
              <a:buSzTx/>
            </a:pPr>
            <a:r>
              <a:rPr lang="en-US" altLang="zh-CN" sz="1400" b="1">
                <a:solidFill>
                  <a:srgbClr val="FFFFFF"/>
                </a:solidFill>
                <a:latin typeface="微软雅黑" panose="020B0503020204020204" charset="-122"/>
                <a:ea typeface="微软雅黑" panose="020B0503020204020204" charset="-122"/>
              </a:rPr>
              <a:t>（一）药品标准的含义</a:t>
            </a:r>
            <a:endParaRPr lang="en-US" altLang="zh-CN" sz="1400" b="1">
              <a:solidFill>
                <a:srgbClr val="FFFFFF"/>
              </a:solidFill>
              <a:latin typeface="微软雅黑" panose="020B0503020204020204" charset="-122"/>
              <a:ea typeface="微软雅黑" panose="020B0503020204020204" charset="-122"/>
            </a:endParaRPr>
          </a:p>
        </p:txBody>
      </p:sp>
      <p:sp>
        <p:nvSpPr>
          <p:cNvPr id="21" name="Rounded Rectangle 4"/>
          <p:cNvSpPr/>
          <p:nvPr>
            <p:custDataLst>
              <p:tags r:id="rId15"/>
            </p:custDataLst>
          </p:nvPr>
        </p:nvSpPr>
        <p:spPr>
          <a:xfrm>
            <a:off x="9101455" y="1487805"/>
            <a:ext cx="2451100" cy="401002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2" name="Rounded Rectangle 7"/>
          <p:cNvSpPr/>
          <p:nvPr>
            <p:custDataLst>
              <p:tags r:id="rId16"/>
            </p:custDataLst>
          </p:nvPr>
        </p:nvSpPr>
        <p:spPr>
          <a:xfrm>
            <a:off x="9588818" y="5164138"/>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4" name="文本框 23"/>
          <p:cNvSpPr txBox="1"/>
          <p:nvPr>
            <p:custDataLst>
              <p:tags r:id="rId17"/>
            </p:custDataLst>
          </p:nvPr>
        </p:nvSpPr>
        <p:spPr>
          <a:xfrm>
            <a:off x="9253855" y="2232660"/>
            <a:ext cx="2200910" cy="2145030"/>
          </a:xfrm>
          <a:prstGeom prst="rect">
            <a:avLst/>
          </a:prstGeom>
          <a:noFill/>
        </p:spPr>
        <p:txBody>
          <a:bodyPr wrap="square" rtlCol="0"/>
          <a:p>
            <a:pPr marR="0" algn="just" defTabSz="914400">
              <a:lnSpc>
                <a:spcPct val="120000"/>
              </a:lnSpc>
              <a:buClrTx/>
              <a:buSzTx/>
              <a:buFontTx/>
              <a:defRPr/>
            </a:pPr>
            <a:r>
              <a:rPr lang="zh-CN" altLang="en-US" sz="14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rPr>
              <a:t>药品标准的内容一般包括：名称、成分或处方的组成；含量及其检查、检验的方法，制剂的辅料，允许的杂质及其限量、限度，技术要求以及作用、用途、用法、用量，注意事项，储藏方法，包装，等等。</a:t>
            </a:r>
            <a:endParaRPr lang="zh-CN" altLang="en-US" sz="14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endParaRPr>
          </a:p>
        </p:txBody>
      </p:sp>
      <p:sp>
        <p:nvSpPr>
          <p:cNvPr id="25" name="Round Same Side Corner Rectangle 5"/>
          <p:cNvSpPr/>
          <p:nvPr>
            <p:custDataLst>
              <p:tags r:id="rId18"/>
            </p:custDataLst>
          </p:nvPr>
        </p:nvSpPr>
        <p:spPr>
          <a:xfrm rot="10800000">
            <a:off x="9240765" y="1488440"/>
            <a:ext cx="2214000" cy="561975"/>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27" name="文本框 139"/>
          <p:cNvSpPr txBox="1"/>
          <p:nvPr>
            <p:custDataLst>
              <p:tags r:id="rId19"/>
            </p:custDataLst>
          </p:nvPr>
        </p:nvSpPr>
        <p:spPr>
          <a:xfrm>
            <a:off x="9345295" y="1616075"/>
            <a:ext cx="1963420" cy="306705"/>
          </a:xfrm>
          <a:prstGeom prst="rect">
            <a:avLst/>
          </a:prstGeom>
          <a:noFill/>
          <a:ln w="9525">
            <a:noFill/>
          </a:ln>
        </p:spPr>
        <p:txBody>
          <a:bodyPr wrap="square" anchor="t" anchorCtr="0">
            <a:spAutoFit/>
          </a:bodyPr>
          <a:p>
            <a:pPr algn="ctr">
              <a:buSzTx/>
            </a:pPr>
            <a:r>
              <a:rPr lang="en-US" altLang="zh-CN" sz="1400" b="1">
                <a:solidFill>
                  <a:srgbClr val="FFFFFF"/>
                </a:solidFill>
                <a:latin typeface="微软雅黑" panose="020B0503020204020204" charset="-122"/>
                <a:ea typeface="微软雅黑" panose="020B0503020204020204" charset="-122"/>
              </a:rPr>
              <a:t>（四）药品标准的内容</a:t>
            </a:r>
            <a:endParaRPr lang="en-US" altLang="zh-CN" sz="1400" b="1">
              <a:solidFill>
                <a:srgbClr val="FFFFFF"/>
              </a:solidFill>
              <a:latin typeface="微软雅黑" panose="020B0503020204020204" charset="-122"/>
              <a:ea typeface="微软雅黑" panose="020B0503020204020204" charset="-122"/>
            </a:endParaRPr>
          </a:p>
        </p:txBody>
      </p:sp>
      <p:sp>
        <p:nvSpPr>
          <p:cNvPr id="3" name="Title 6"/>
          <p:cNvSpPr txBox="1"/>
          <p:nvPr>
            <p:custDataLst>
              <p:tags r:id="rId20"/>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二、药品标准管理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21"/>
            </p:custDataLst>
          </p:nvPr>
        </p:nvSpPr>
        <p:spPr>
          <a:xfrm>
            <a:off x="429895" y="2232660"/>
            <a:ext cx="2299970" cy="2699385"/>
          </a:xfrm>
          <a:prstGeom prst="rect">
            <a:avLst/>
          </a:prstGeom>
          <a:noFill/>
        </p:spPr>
        <p:txBody>
          <a:bodyPr wrap="square" rtlCol="0"/>
          <a:p>
            <a:pPr marR="0" algn="just" defTabSz="914400">
              <a:lnSpc>
                <a:spcPct val="110000"/>
              </a:lnSpc>
              <a:buClrTx/>
              <a:buSzTx/>
              <a:buFontTx/>
              <a:defRPr/>
            </a:pPr>
            <a:r>
              <a:rPr kumimoji="0" lang="zh-CN" altLang="en-US" sz="14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药品标准是国家对药品质量规格及检验方所做出的技术性规定，是药品生产、销售、使用和检验、管理单位共同遵守的法定依据。</a:t>
            </a:r>
            <a:endParaRPr kumimoji="0" lang="zh-CN" altLang="en-US" sz="14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Tree>
    <p:custDataLst>
      <p:tags r:id="rId2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500"/>
                                        <p:tgtEl>
                                          <p:spTgt spid="1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5"/>
                                        </p:tgtEl>
                                        <p:attrNameLst>
                                          <p:attrName>style.visibility</p:attrName>
                                        </p:attrNameLst>
                                      </p:cBhvr>
                                      <p:to>
                                        <p:strVal val="visible"/>
                                      </p:to>
                                    </p:set>
                                    <p:animEffect transition="in" filter="fade">
                                      <p:cBhvr>
                                        <p:cTn id="11" dur="500"/>
                                        <p:tgtEl>
                                          <p:spTgt spid="14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45" grpId="0"/>
      <p:bldP spid="24"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74" y="3038"/>
              <a:ext cx="8420"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（一）新药　</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新药是指未曾在中国境内上市销售的药品。已生产上市的药品改变剂型、改变给药途径的，亦按新药管理。因新药是社会生产过程中为人类健康服务的科学研究成果之一，它对诊疗疾病起着重要作用，并代表着医药工业科研水平，故国家鼓励研究创制新药，保护公民、法人和其他组织开发研究新药的合法权益。</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74244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三、新药、仿制药品、新生物制品的管理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7061200" y="2113280"/>
            <a:ext cx="3781425" cy="3305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49" y="2500"/>
              <a:ext cx="10826"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（二）仿制药品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仿制药品是指仿制国家已批准正式生产，并收载于国家药品标准（包括《中国生物制品规程》）的品种。试行标准的药品及受国家行政保护的药品不得仿制。仿制药品的质量不得低于被仿制药品，使用说明书等应与被仿制药品保持一致。</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仿制药品审批办法》规定：国家鼓励创新和技术进步，控制仿制药品的审批，通过发布信息进行引导，对已满足临床需求的品种，可暂停仿制申请的受理和审批，但使成本明显降低或质量显著提高的企业，经国家药品监督管理局审核同意后仍可申请仿制。</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74244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三、新药、仿制药品、新生物制品的管理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8352790" y="2059305"/>
            <a:ext cx="2922270" cy="31457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49" y="2742"/>
              <a:ext cx="9273"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（三）新生物制品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新生物制品是指我国未生产过的生物制品和未经批准生产的生物制品。新生物制品是应用普通的或依基因工程、细胞工程、蛋白质工程、发酵工程等生物技术获得的微生物、细胞及各种动物和人源的组织和液体等生物材料制品，用于人类疾病预防、治疗和诊断的药品。包括疫苗、毒素、类毒素、免疫血清、血液制品、免疫球蛋白、抗原、变态反应原、细胞因子、激素、酶、发酵产品、单克隆抗体、DNA 重组产品、体外免疫试剂等。</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74244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三、新药、仿制药品、新生物制品的管理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7464425" y="1891665"/>
            <a:ext cx="3638550" cy="34817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50" y="2377"/>
              <a:ext cx="11090"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（二）处方药管理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处方药的概念　处方药是指必须凭执业医师或执业助理医师处方才可调配、购买和使用的药品。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处方药的分类　根据处方药零售、使用上的限制不同，对处方药可分为：①患者不可自行用药，必须由医师使用或在医院由医师监控使用且社会药店不可零售的处方药，如一类精神药品、麻醉药品、放射性药品、医疗用毒性药品等；②患者不可自行用药，必须由医师、医疗技术人员使用，社会药店可零售的处方药，如一般注射给药的处方药等；③患者可按处方和医嘱自行用药，社会药店可零售的处方药，如抗生素等。</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四、处方药与非处方药管理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8842375" y="2270760"/>
            <a:ext cx="1887855" cy="2724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50" y="2377"/>
              <a:ext cx="11090"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 处方药　包括：①国际规定管制的特殊药品（麻醉药品、精神药品、医疗用毒性药品等）；②新上市的药品，对其药理活性与副作用要进一步观察；③药品本身毒性较大者；④治疗借助于诊断手段（光、电、核、声仪器或血、尿、粪、组织的生化分析）来确诊的疾病，并由医师开具处方，用于专属性强、病情严重而又需要医护人员监督指导使用的药品，如治疗心血管疾病的药品等；⑤非肠道给药的制剂，主要是粉针剂、大输液及各类注射剂。</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 处方药管理的目的　处方药管理以及进一步分类管理的目的在于充分保证公众用药的安全和有效，同时，尽可能方便群众购药和用药。</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四、处方药与非处方药管理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8389620" y="2437130"/>
            <a:ext cx="2849880" cy="239014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574675" y="3902710"/>
            <a:ext cx="3432175" cy="258445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sz="1200" b="1" dirty="0" smtClean="0"/>
              <a:t>1. 掌握药品管理法的概念、适用范围，药品监督管理的目的、意义及原则，掌握药事及药事管理的概念。</a:t>
            </a:r>
            <a:endParaRPr sz="1200" b="1" dirty="0" smtClean="0"/>
          </a:p>
          <a:p>
            <a:pPr algn="just" fontAlgn="auto">
              <a:lnSpc>
                <a:spcPct val="150000"/>
              </a:lnSpc>
              <a:spcBef>
                <a:spcPts val="0"/>
              </a:spcBef>
              <a:spcAft>
                <a:spcPts val="0"/>
              </a:spcAft>
            </a:pPr>
            <a:r>
              <a:rPr sz="1200" b="1" dirty="0" smtClean="0"/>
              <a:t>2. 熟悉药品生产、经营企业、药品流通的监督管理和医疗机构的药剂管理；熟悉药品、执业药师管理制度；熟悉药品管理的法律制度和法律责任；熟悉医疗废物管理的法律规定。</a:t>
            </a:r>
            <a:endParaRPr sz="1200" b="1" dirty="0" smtClean="0"/>
          </a:p>
          <a:p>
            <a:pPr algn="just" fontAlgn="auto">
              <a:lnSpc>
                <a:spcPct val="150000"/>
              </a:lnSpc>
              <a:spcBef>
                <a:spcPts val="0"/>
              </a:spcBef>
              <a:spcAft>
                <a:spcPts val="0"/>
              </a:spcAft>
            </a:pPr>
            <a:r>
              <a:rPr sz="1200" b="1" dirty="0" smtClean="0"/>
              <a:t>3. 了解药品管理的法制建设和药品监督管理机构职责。</a:t>
            </a:r>
            <a:endParaRPr sz="1200" b="1" dirty="0" smtClean="0"/>
          </a:p>
        </p:txBody>
      </p:sp>
      <p:sp>
        <p:nvSpPr>
          <p:cNvPr id="5" name="文本框 22"/>
          <p:cNvSpPr txBox="1"/>
          <p:nvPr/>
        </p:nvSpPr>
        <p:spPr>
          <a:xfrm flipH="1">
            <a:off x="4787265" y="4088765"/>
            <a:ext cx="2822575" cy="92202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200" b="1" dirty="0" smtClean="0"/>
              <a:t>能够结合执业类别和岗位职责查阅药品管理相关的法律法规，能依据相关法律法规规范自己的执业行为。</a:t>
            </a:r>
            <a:endParaRPr lang="zh-CN" altLang="en-US" sz="1200" b="1" dirty="0" smtClean="0"/>
          </a:p>
        </p:txBody>
      </p:sp>
      <p:sp>
        <p:nvSpPr>
          <p:cNvPr id="6" name="文本框 22"/>
          <p:cNvSpPr txBox="1"/>
          <p:nvPr/>
        </p:nvSpPr>
        <p:spPr>
          <a:xfrm flipH="1">
            <a:off x="8314690" y="4138295"/>
            <a:ext cx="2877820" cy="6451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200" b="1" dirty="0" smtClean="0"/>
              <a:t>具有形成药品、药事管理相关从业人员必备的依法执业意识和行为习惯。</a:t>
            </a:r>
            <a:endParaRPr lang="zh-CN" altLang="en-US" sz="1200" b="1"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5001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092" y="3222"/>
              <a:ext cx="7016" cy="4724"/>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 处方药的管理模式　处方药的管理没有独立的规章。其管理模式分散在有关的药品监督管理文件之中。与国家特殊药品相比，处方药在生产、经营、使用、广告等方面的管制相对较少，但与非处方药相比，在零售、使用、广告等方面的管制仍很严格。</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四、处方药与非处方药管理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5982970" y="1938020"/>
            <a:ext cx="5073650" cy="3215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5001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137" y="2377"/>
              <a:ext cx="9294"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（三）非处方药管理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非处方药的概念　非处方药是相对于处方药而言的，是指不需要凭执业医师或执业助理医师处方即可自行判断、购买和使用的药品。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非处方药必须具备以下特点</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（1）使用安全。（2）疗效确切。（3）质量稳定。（4）标签说明通俗易懂。（4）标签说明通俗易懂。</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 非处方药的专有标识　我国公布的非处方药标识为：甲类非处方药椭圆形红底白色“OTC”；乙类非处方药椭圆形绿底白色“OTC”。</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四、处方药与非处方药管理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6" name="图片 5"/>
          <p:cNvPicPr>
            <a:picLocks noChangeAspect="1"/>
          </p:cNvPicPr>
          <p:nvPr/>
        </p:nvPicPr>
        <p:blipFill>
          <a:blip r:embed="rId5"/>
          <a:stretch>
            <a:fillRect/>
          </a:stretch>
        </p:blipFill>
        <p:spPr>
          <a:xfrm>
            <a:off x="7778750" y="2247265"/>
            <a:ext cx="2942590" cy="2790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3" name="组合 102"/>
          <p:cNvGrpSpPr/>
          <p:nvPr/>
        </p:nvGrpSpPr>
        <p:grpSpPr>
          <a:xfrm>
            <a:off x="2102485" y="2257425"/>
            <a:ext cx="8172450" cy="3521075"/>
            <a:chOff x="1814" y="3684"/>
            <a:chExt cx="13438" cy="5646"/>
          </a:xfrm>
        </p:grpSpPr>
        <p:sp>
          <p:nvSpPr>
            <p:cNvPr id="104" name="任意多边形 21"/>
            <p:cNvSpPr/>
            <p:nvPr>
              <p:custDataLst>
                <p:tags r:id="rId1"/>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2" name="任意多边形 25"/>
            <p:cNvSpPr/>
            <p:nvPr>
              <p:custDataLst>
                <p:tags r:id="rId2"/>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3"/>
              </p:custDataLst>
            </p:nvPr>
          </p:nvSpPr>
          <p:spPr>
            <a:xfrm>
              <a:off x="2234" y="4604"/>
              <a:ext cx="3280" cy="1281"/>
            </a:xfrm>
            <a:prstGeom prst="rect">
              <a:avLst/>
            </a:prstGeom>
            <a:noFill/>
          </p:spPr>
          <p:txBody>
            <a:bodyPr wrap="square" lIns="90000" tIns="46800" rIns="90000" bIns="46800" rtlCol="0" anchor="ctr" anchorCtr="0">
              <a:normAutofit/>
            </a:bodyPr>
            <a:p>
              <a:pPr algn="ctr">
                <a:lnSpc>
                  <a:spcPct val="120000"/>
                </a:lnSpc>
              </a:pPr>
              <a:r>
                <a:rPr lang="zh-CN" altLang="en-US" sz="1600" spc="100" noProof="1">
                  <a:solidFill>
                    <a:sysClr val="window" lastClr="FFFFFF"/>
                  </a:solidFill>
                  <a:latin typeface="微软雅黑" panose="020B0503020204020204" charset="-122"/>
                  <a:ea typeface="微软雅黑" panose="020B0503020204020204" charset="-122"/>
                  <a:cs typeface="+mn-cs"/>
                </a:rPr>
                <a:t>1. 有利于保证人民用药安全</a:t>
              </a:r>
              <a:endParaRPr lang="zh-CN" altLang="en-US" sz="1600" spc="100" noProof="1">
                <a:solidFill>
                  <a:sysClr val="window" lastClr="FFFFFF"/>
                </a:solidFill>
                <a:latin typeface="微软雅黑" panose="020B0503020204020204" charset="-122"/>
                <a:ea typeface="微软雅黑" panose="020B0503020204020204" charset="-122"/>
                <a:cs typeface="+mn-cs"/>
              </a:endParaRPr>
            </a:p>
          </p:txBody>
        </p:sp>
        <p:sp>
          <p:nvSpPr>
            <p:cNvPr id="107" name="任意多边形 30"/>
            <p:cNvSpPr/>
            <p:nvPr>
              <p:custDataLst>
                <p:tags r:id="rId4"/>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5" name="任意多边形 31"/>
            <p:cNvSpPr/>
            <p:nvPr>
              <p:custDataLst>
                <p:tags r:id="rId5"/>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6"/>
              </p:custDataLst>
            </p:nvPr>
          </p:nvSpPr>
          <p:spPr>
            <a:xfrm>
              <a:off x="6918" y="4570"/>
              <a:ext cx="3414" cy="1281"/>
            </a:xfrm>
            <a:prstGeom prst="rect">
              <a:avLst/>
            </a:prstGeom>
            <a:noFill/>
          </p:spPr>
          <p:txBody>
            <a:bodyPr wrap="square" lIns="90000" tIns="46800" rIns="90000" bIns="46800" rtlCol="0" anchor="ctr" anchorCtr="0"/>
            <a:p>
              <a:pPr algn="ctr">
                <a:lnSpc>
                  <a:spcPct val="120000"/>
                </a:lnSpc>
              </a:pPr>
              <a:r>
                <a:rPr lang="zh-CN" altLang="en-US" sz="1600" spc="100" noProof="1">
                  <a:solidFill>
                    <a:sysClr val="window" lastClr="FFFFFF"/>
                  </a:solidFill>
                  <a:latin typeface="微软雅黑" panose="020B0503020204020204" charset="-122"/>
                  <a:ea typeface="微软雅黑" panose="020B0503020204020204" charset="-122"/>
                  <a:cs typeface="+mn-cs"/>
                </a:rPr>
                <a:t>2. 有利于推动医疗保险制度的改革</a:t>
              </a:r>
              <a:endParaRPr lang="zh-CN" altLang="en-US" sz="1600" spc="100" noProof="1">
                <a:solidFill>
                  <a:sysClr val="window" lastClr="FFFFFF"/>
                </a:solidFill>
                <a:latin typeface="微软雅黑" panose="020B0503020204020204" charset="-122"/>
                <a:ea typeface="微软雅黑" panose="020B0503020204020204" charset="-122"/>
                <a:cs typeface="+mn-cs"/>
              </a:endParaRPr>
            </a:p>
          </p:txBody>
        </p:sp>
        <p:sp>
          <p:nvSpPr>
            <p:cNvPr id="110" name="任意多边形 33"/>
            <p:cNvSpPr/>
            <p:nvPr>
              <p:custDataLst>
                <p:tags r:id="rId7"/>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8" name="任意多边形 34"/>
            <p:cNvSpPr/>
            <p:nvPr>
              <p:custDataLst>
                <p:tags r:id="rId8"/>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9"/>
              </p:custDataLst>
            </p:nvPr>
          </p:nvSpPr>
          <p:spPr>
            <a:xfrm>
              <a:off x="11846" y="4587"/>
              <a:ext cx="2982" cy="1281"/>
            </a:xfrm>
            <a:prstGeom prst="rect">
              <a:avLst/>
            </a:prstGeom>
            <a:noFill/>
          </p:spPr>
          <p:txBody>
            <a:bodyPr wrap="square" lIns="90000" tIns="46800" rIns="90000" bIns="46800" rtlCol="0" anchor="ctr" anchorCtr="0">
              <a:normAutofit fontScale="90000"/>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3. 有利于提高人民自我保健意识</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3" name="任意多边形 36"/>
            <p:cNvSpPr/>
            <p:nvPr>
              <p:custDataLst>
                <p:tags r:id="rId10"/>
              </p:custDataLst>
            </p:nvPr>
          </p:nvSpPr>
          <p:spPr>
            <a:xfrm>
              <a:off x="4215"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689626"/>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61" name="任意多边形 37"/>
            <p:cNvSpPr/>
            <p:nvPr>
              <p:custDataLst>
                <p:tags r:id="rId11"/>
              </p:custDataLst>
            </p:nvPr>
          </p:nvSpPr>
          <p:spPr>
            <a:xfrm>
              <a:off x="4215" y="731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70C0"/>
            </a:solidFill>
            <a:ln w="9525">
              <a:noFill/>
            </a:ln>
          </p:spPr>
          <p:txBody>
            <a:bodyPr/>
            <a:p>
              <a:endParaRPr lang="zh-CN" altLang="en-US"/>
            </a:p>
          </p:txBody>
        </p:sp>
        <p:sp>
          <p:nvSpPr>
            <p:cNvPr id="115" name="文本框 114"/>
            <p:cNvSpPr txBox="1"/>
            <p:nvPr>
              <p:custDataLst>
                <p:tags r:id="rId12"/>
              </p:custDataLst>
            </p:nvPr>
          </p:nvSpPr>
          <p:spPr>
            <a:xfrm>
              <a:off x="4635" y="7750"/>
              <a:ext cx="3129" cy="1281"/>
            </a:xfrm>
            <a:prstGeom prst="rect">
              <a:avLst/>
            </a:prstGeom>
            <a:noFill/>
          </p:spPr>
          <p:txBody>
            <a:bodyPr wrap="square" lIns="90000" tIns="46800" rIns="90000" bIns="46800" rtlCol="0" anchor="ctr" anchorCtr="0">
              <a:normAutofit fontScale="90000" lnSpcReduction="10000"/>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4. 有利于合理利用卫生资源，提高我国医药研究水平</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6" name="任意多边形 39"/>
            <p:cNvSpPr/>
            <p:nvPr>
              <p:custDataLst>
                <p:tags r:id="rId13"/>
              </p:custDataLst>
            </p:nvPr>
          </p:nvSpPr>
          <p:spPr>
            <a:xfrm>
              <a:off x="9017"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44750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7" name="任意多边形 40"/>
            <p:cNvSpPr/>
            <p:nvPr>
              <p:custDataLst>
                <p:tags r:id="rId14"/>
              </p:custDataLst>
            </p:nvPr>
          </p:nvSpPr>
          <p:spPr>
            <a:xfrm>
              <a:off x="9017" y="7315"/>
              <a:ext cx="3834" cy="201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3">
                <a:lumMod val="75000"/>
              </a:schemeClr>
            </a:solidFill>
          </p:spPr>
          <p:txBody>
            <a:bodyPr rot="0" spcFirstLastPara="0" vertOverflow="overflow" horzOverflow="overflow" vert="horz" wrap="square" lIns="91440" tIns="216000" rIns="91440" bIns="45720" numCol="1" spcCol="0" rtlCol="0" fromWordArt="0" anchor="ctr" anchorCtr="0" forceAA="0" compatLnSpc="1">
              <a:normAutofit/>
            </a:bodyPr>
            <a:p>
              <a:pPr algn="ctr" fontAlgn="base">
                <a:lnSpc>
                  <a:spcPct val="130000"/>
                </a:lnSpc>
              </a:pPr>
              <a:endParaRPr lang="zh-CN" altLang="en-US" strike="noStrike" noProof="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8" name="文本框 117"/>
            <p:cNvSpPr txBox="1"/>
            <p:nvPr>
              <p:custDataLst>
                <p:tags r:id="rId15"/>
              </p:custDataLst>
            </p:nvPr>
          </p:nvSpPr>
          <p:spPr>
            <a:xfrm>
              <a:off x="9438"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5. 有利于医药行业与国际接轨　</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34166" name="文本框 118"/>
            <p:cNvSpPr txBox="1"/>
            <p:nvPr>
              <p:custDataLst>
                <p:tags r:id="rId16"/>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03</a:t>
              </a:r>
              <a:endParaRPr lang="en-US" altLang="zh-CN" dirty="0">
                <a:solidFill>
                  <a:srgbClr val="404040"/>
                </a:solidFill>
                <a:latin typeface="微软雅黑" panose="020B0503020204020204" charset="-122"/>
                <a:ea typeface="微软雅黑" panose="020B0503020204020204" charset="-122"/>
              </a:endParaRPr>
            </a:p>
          </p:txBody>
        </p:sp>
        <p:sp>
          <p:nvSpPr>
            <p:cNvPr id="134167" name="文本框 119"/>
            <p:cNvSpPr txBox="1"/>
            <p:nvPr>
              <p:custDataLst>
                <p:tags r:id="rId17"/>
              </p:custDataLst>
            </p:nvPr>
          </p:nvSpPr>
          <p:spPr>
            <a:xfrm>
              <a:off x="4215"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04</a:t>
              </a:r>
              <a:endParaRPr lang="en-US" altLang="zh-CN" dirty="0">
                <a:solidFill>
                  <a:srgbClr val="404040"/>
                </a:solidFill>
                <a:latin typeface="Arial" panose="020B0604020202020204" pitchFamily="34" charset="0"/>
              </a:endParaRPr>
            </a:p>
          </p:txBody>
        </p:sp>
        <p:sp>
          <p:nvSpPr>
            <p:cNvPr id="134168" name="文本框 120"/>
            <p:cNvSpPr txBox="1"/>
            <p:nvPr>
              <p:custDataLst>
                <p:tags r:id="rId18"/>
              </p:custDataLst>
            </p:nvPr>
          </p:nvSpPr>
          <p:spPr>
            <a:xfrm>
              <a:off x="9017"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05</a:t>
              </a:r>
              <a:endParaRPr lang="en-US" altLang="zh-CN" dirty="0">
                <a:solidFill>
                  <a:srgbClr val="404040"/>
                </a:solidFill>
                <a:latin typeface="Arial" panose="020B0604020202020204" pitchFamily="34" charset="0"/>
              </a:endParaRPr>
            </a:p>
          </p:txBody>
        </p:sp>
        <p:sp>
          <p:nvSpPr>
            <p:cNvPr id="134169" name="文本框 121"/>
            <p:cNvSpPr txBox="1"/>
            <p:nvPr>
              <p:custDataLst>
                <p:tags r:id="rId19"/>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01</a:t>
              </a:r>
              <a:endParaRPr lang="en-US" altLang="zh-CN" dirty="0">
                <a:solidFill>
                  <a:srgbClr val="404040"/>
                </a:solidFill>
                <a:latin typeface="微软雅黑" panose="020B0503020204020204" charset="-122"/>
                <a:ea typeface="微软雅黑" panose="020B0503020204020204" charset="-122"/>
              </a:endParaRPr>
            </a:p>
          </p:txBody>
        </p:sp>
        <p:sp>
          <p:nvSpPr>
            <p:cNvPr id="134170" name="文本框 122"/>
            <p:cNvSpPr txBox="1"/>
            <p:nvPr>
              <p:custDataLst>
                <p:tags r:id="rId20"/>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02</a:t>
              </a:r>
              <a:endParaRPr lang="en-US" altLang="zh-CN" dirty="0">
                <a:solidFill>
                  <a:srgbClr val="404040"/>
                </a:solidFill>
                <a:latin typeface="微软雅黑" panose="020B0503020204020204" charset="-122"/>
                <a:ea typeface="微软雅黑" panose="020B0503020204020204" charset="-122"/>
              </a:endParaRPr>
            </a:p>
          </p:txBody>
        </p:sp>
      </p:grpSp>
      <p:sp>
        <p:nvSpPr>
          <p:cNvPr id="2" name="Title 6"/>
          <p:cNvSpPr txBox="1"/>
          <p:nvPr>
            <p:custDataLst>
              <p:tags r:id="rId21"/>
            </p:custDataLst>
          </p:nvPr>
        </p:nvSpPr>
        <p:spPr>
          <a:xfrm>
            <a:off x="231407"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四、处方药与非处方药管理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196975" y="1266825"/>
            <a:ext cx="686308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（四）实行处方药与非处方药分类管理的意义</a:t>
            </a:r>
            <a:endParaRPr lang="zh-CN" altLang="en-US">
              <a:latin typeface="微软雅黑" panose="020B0503020204020204" charset="-122"/>
              <a:ea typeface="微软雅黑" panose="020B0503020204020204" charset="-122"/>
            </a:endParaRPr>
          </a:p>
        </p:txBody>
      </p:sp>
    </p:spTree>
    <p:custDataLst>
      <p:tags r:id="rId22"/>
    </p:custData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03"/>
                                        </p:tgtEl>
                                        <p:attrNameLst>
                                          <p:attrName>style.visibility</p:attrName>
                                        </p:attrNameLst>
                                      </p:cBhvr>
                                      <p:to>
                                        <p:strVal val="visible"/>
                                      </p:to>
                                    </p:set>
                                    <p:anim calcmode="lin" valueType="num">
                                      <p:cBhvr>
                                        <p:cTn id="7" dur="1000" fill="hold"/>
                                        <p:tgtEl>
                                          <p:spTgt spid="103"/>
                                        </p:tgtEl>
                                        <p:attrNameLst>
                                          <p:attrName>ppt_w</p:attrName>
                                        </p:attrNameLst>
                                      </p:cBhvr>
                                      <p:tavLst>
                                        <p:tav tm="0">
                                          <p:val>
                                            <p:fltVal val="0.000000"/>
                                          </p:val>
                                        </p:tav>
                                        <p:tav tm="100000">
                                          <p:val>
                                            <p:strVal val="#ppt_w"/>
                                          </p:val>
                                        </p:tav>
                                      </p:tavLst>
                                    </p:anim>
                                    <p:anim calcmode="lin" valueType="num">
                                      <p:cBhvr>
                                        <p:cTn id="8"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5001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137" y="2832"/>
              <a:ext cx="15275"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（一）特殊管理药品概述</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特殊管理药品的概念　特殊管理药品，具体指的是《药品管理法》第三十五条规定的药品，即国家实行特殊管理的麻醉药品、精神药品、医疗用毒性药品、放射性药品。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特殊管理药品管理的必要性　特殊管理药品的特殊性在于这类药品虽然与一般药品同样具有医疗上的价值，但是因其具有特殊的药理、生理作用，如若管理、使用不当将严重危害病患者及公众的生命健康乃至社会的利益。</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 特殊管理药品的管理模式　鉴于特殊管理药品的特殊性，各国对其一般都采取不同于其他药品的且更严格的特殊管理模式。</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五、特殊管理药品的管理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5001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122" y="2377"/>
              <a:ext cx="10596"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（二）麻醉药品和精神药品管理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为加强麻醉药品和精神药品的管理，保证麻醉药品和精神药品的合法、安全、合理使用，防止流入非法渠道，以及对麻醉药品药用原植物的种植，麻醉药品和精神药品的实验研究、生产、经营、使用、储存、运输等活动的监督管理，2005 年 7 月 26 日国务院第 100 次常务会议通过了《麻醉药品和精神药品管理条例》，于 2005 年 8 月 3 日国务院令第 442 号公布，自 2005 年 11 月 1 日施行。2005 年 10 月 31 日国家食品药品监督管理局发布了《麻醉药品和精神药品经营管理办法》。从此我国对麻醉药品和精神药品的法律法规管理更为完善。</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五、特殊管理药品的管理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8366125" y="2322830"/>
            <a:ext cx="2931160" cy="291401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5001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032" y="2704"/>
              <a:ext cx="9419"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（三）医疗用毒性药品管理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医疗用毒性药品（以下简称毒性药品），是指毒性剧烈、治疗剂量与中毒剂量相近，使用不当会致人中毒或死亡的药品。为了加强医疗用毒性药品的管理，防止中毒或死亡事故的发生，国务院第二十五次常务会议于 1988 年 11 月 15 日通过，并于 12 月 27 日发布施行了《医疗用毒性药品管理办法》。该管理办法对毒性药品的计划、生产、经营、收购、保管、使用等方面均做出了严格、详细、具体的规定。</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五、特殊管理药品的管理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8286115" y="2487295"/>
            <a:ext cx="1887855" cy="2724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5001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152" y="2704"/>
              <a:ext cx="14897"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（四）放射性药品管理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放射性药品是指用于临床诊断或者治疗的放射性核素制剂或者其标记药物。包括裂变制品、堆照制品、加速器制品、放射性核素发生器及其配套药盒、放射免疫分析药盒等。为了加强放射性药品的管理，国务院于 1989 年 1 月 13 日颁布了《放射性药物管理办法》，2006 年 1 月 5 日国家食品药品监督管理局会同原卫生部又颁布了《医疗机构制备正电子类放射性药品管理规定》。国务院授权原卫生部主管全国放射性药品监督管理工作。能源部主管放射性药品生产、经营管理工作。凡在中华人民共和国领域内进行放射性药品的研究、生产、经营、运输、使用、检验、监督管理的单位和个人都必须遵守《放射性药物管理办法》的规定，从而使放射性药品实施法制管理。</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五、特殊管理药品的管理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5001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152" y="2704"/>
              <a:ext cx="14897"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（一）药品不良反应的概念</a:t>
              </a:r>
              <a:endParaRPr lang="zh-CN" altLang="en-US" b="1">
                <a:solidFill>
                  <a:srgbClr val="C00000"/>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在药品不良反应检测工作中只有正确理解药品不良反应的含义，才能够正确判定和报告药品的不良反应。WHO 对药品不良反应的定义是：药品不良反应是指合格的药品在预防、诊断、治疗疾病或调节生理功能过程中，人接受正常剂量的药物时出现的任何有伤害的和与用药目的无关的反应。该定义排除了有意的或意外的过量用药或用药不当（配伍用药）所造成的反应，强调了所要监测的药物不良反应是在“正常用量，正常用法”下发生的。从而在客观上消除了报告人，特别是临床医生和护理人员的疑虑，既有利于端正态度，主动协作，又有利于药物不良反应检测报告制度的建立和发展。</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六、药品不良反应报告检测制度</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2014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5" y="2832"/>
              <a:ext cx="15923"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（二）药品不良反应分类</a:t>
              </a:r>
              <a:endParaRPr lang="zh-CN" altLang="en-US" b="1">
                <a:solidFill>
                  <a:srgbClr val="C00000"/>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药品不良反应有多种分类方法，通常采用病因学和病理学两种分类方法。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2E75B6"/>
                  </a:solidFill>
                  <a:latin typeface="微软雅黑" panose="020B0503020204020204" charset="-122"/>
                  <a:ea typeface="微软雅黑" panose="020B0503020204020204" charset="-122"/>
                  <a:cs typeface="微软雅黑" panose="020B0503020204020204" charset="-122"/>
                </a:rPr>
                <a:t>1. 病因学分类</a:t>
              </a:r>
              <a:r>
                <a:rPr lang="zh-CN" altLang="en-US">
                  <a:latin typeface="微软雅黑" panose="020B0503020204020204" charset="-122"/>
                  <a:ea typeface="微软雅黑" panose="020B0503020204020204" charset="-122"/>
                  <a:cs typeface="微软雅黑" panose="020B0503020204020204" charset="-122"/>
                </a:rPr>
                <a:t>　根据病因学，药品不良反应可分为 A、B、C 三种类型。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（1）A 型药品不良反应。A 型药品不良反应又称为剂量相关性不良反应。</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（2）B 型药品不良反应。B 型药品不良反应又称为剂量不相关的不良反应。</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（3）C 型药品不良反应。C 型药品不良反应的发病机制尚不清楚。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2E75B6"/>
                  </a:solidFill>
                  <a:latin typeface="微软雅黑" panose="020B0503020204020204" charset="-122"/>
                  <a:ea typeface="微软雅黑" panose="020B0503020204020204" charset="-122"/>
                  <a:cs typeface="微软雅黑" panose="020B0503020204020204" charset="-122"/>
                </a:rPr>
                <a:t>2. 病理学分类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功能性改变。功能性改变是指药物引起的人体器官或组织功能的改变，这种改变多数是暂时性的。（2）器质性改变。由于药物不良反应引起的器质性改变与疾病本身引起的器质性改变无明显差别，也无特异性，故鉴别诊断不能根据组织病理检查，而是主要根据药物不良反应判定。</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六、药品不良反应报告检测制度</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2014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09" y="2352"/>
              <a:ext cx="10187" cy="7341"/>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（三）药品不良反应管理机构与职责</a:t>
              </a:r>
              <a:endParaRPr lang="zh-CN" altLang="en-US" b="1">
                <a:solidFill>
                  <a:srgbClr val="C00000"/>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国家食品药品监督管理局负责全国药品不良反应监测管理工作，并履行以下主要职责：①会同原卫生部制定药品不良反应报告的管理规章和政策，并监督实施；②通报全国药品不良反应报告和监测情况；③组织检查药品生产、经营企业的药品不良反应报告和监测工作的开展情况，并会同原卫生部组织检查医疗卫生机构的药品不良反应报告和监测工作的开展情况；④对突发、群发、影响较大并造成严重后果的药品不良反应组织调查、确认和处理；⑤对已确认发生严重不良反应的药品，国家食品药品监督管理局可以采取紧急控制措施，并依法做出行政处理决定。</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六、药品不良反应报告检测制度</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8054340" y="2587625"/>
            <a:ext cx="2851785" cy="22428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89199" y="199961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第一节</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药品管理法概述</a:t>
            </a:r>
            <a:r>
              <a:rPr lang="zh-CN" altLang="en-US" sz="65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zh-CN" altLang="en-US" sz="65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2014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95" y="2832"/>
              <a:ext cx="15439"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省、自治区、直辖市（食品）药品监督管理局负责本行政区域内药品不良反应监测管理工作，并履行以下主要职责：①根据本办法会同同级卫生主管部门制定本行政区域内药品不良反应报告及管理规定，并监督实施；②会同同级卫生主管部门组织本行政区域内药品不良反应报告和监测的宣传、教育、培训工作；③组织检查本行政区域内药品生产、经营企业的药品不良反应报告和监测工作的开展情况，并会同同级卫生主管部门组织检查本行政区域内医疗卫生机构的药品不良反应报告和监测工作的开展情况；④对本行政区域内发生的药品严重不良反应组织调查、确认和处理；⑤对在本行政区域内已确认发生严重不良反应的药品，省、自治区、直辖市（食品）药品监督管理局可以采取紧急控制措施，并依法做出行政处理决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（3）国务院卫生主管部门和地方各级卫生主管部门在职责范围内，依法对已确认的药品不良反应采取相关的紧急措施。</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六、药品不良反应报告检测制度</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2014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81" y="3089"/>
              <a:ext cx="15439"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国家药品不良反应监测中心承办全国药品不良反应监测技术工作，在国家食品药品监督管理局的领导下履行以下主要职责：①承担全国药品不良反应报告资料的收集、评价、反馈和上报工作；②对省、自治区、直辖市药品不良反应监测中心进行技术指导；③承办国家药品不良反应信息资料库和监测网络的建设及维护工作；④组织药品不良反应宣传、教育、培训和药品不良反应信息刊物的编辑、出版工作；⑤参与药品不良反应监测的国际交流；⑥组织药品不良反应监测方法的研究。</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（5）省、自治区、直辖市药品不良反应监测中心在省、自治区、直辖市（食品）药品监督管理局的领导下承办本行政区域内药品不良反应报告资料的收集、核实、评价、反馈、上报及其他有关工作。</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六、药品不良反应报告检测制度</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2014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六、药品不良反应报告检测制度</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60780" y="1668780"/>
            <a:ext cx="9870440" cy="383095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（四）药品不良反应报告制度</a:t>
            </a:r>
            <a:endParaRPr lang="zh-CN" altLang="en-US" b="1">
              <a:solidFill>
                <a:srgbClr val="C00000"/>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（1）国家对药品不良反应实行逐级、定期报告制度，必要时可以越级报告。</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药品生产、经营企业和医疗卫生机构必须指定专（兼）职人员负责本单位生产、经营、使用药品的不良反应报告和监测工作，发现可能与用药有关的不良反应应详细记录、调查、分析、评价、处理，并填写《药品不良反应 / 事件报告表》，每季度集中向所在地的省、自治区、直辖市药品不良反应监测中心报告，其中新的或严重的药品不良反应应于发现之日起 15 日内报告，死亡病例需及时报告。</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（3）新药监测期内的药品应报告该药品发生的所有不良反应；新药监测期已满的药品，报告该药品引起的新的和严重的不良反应。</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2014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六、药品不良反应报告检测制度</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69670" y="1273175"/>
            <a:ext cx="9870440" cy="466153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（四）药品不良反应报告制度</a:t>
            </a:r>
            <a:endParaRPr lang="zh-CN" altLang="en-US" b="1">
              <a:solidFill>
                <a:srgbClr val="C00000"/>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（4）进口药品自首次获准进口之日起 5 年内，报告该进口药品发生的所有不良反应；满 5 年的，报告该进口药品发生的新的和严重的不良反应。此外，对进口药品发生的不良反应还应进行年度汇总报告，进口药品自首次获准进口之日起 5 年内，每年汇总报告一次；满 5 年的，每 5 年汇总报告一次。</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（5）个人发现药品引起的新的或严重的不良反应，可直接向所在地的省、自治区、直辖市药品不良反应监测中心或（食品）药品监督管理局报告。</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（6）省、自治区、直辖市药品不良反应监测中心，应每季度向国家药品不良反应监测中心报告所收集的一般不良反应报告；对新的或严重的不良反应报告应当进行核实，并于接到报告之日起 3 日内报告，同时抄报本省、自治区、直辖市（食品）药品监督管理局和原卫生厅（局）；每年向国家药品不良反应监测中心报告所收集的定期汇总报告。</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2014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六、药品不良反应报告检测制度</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69670" y="1273175"/>
            <a:ext cx="7245350" cy="466153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（四）药品不良反应报告制度</a:t>
            </a:r>
            <a:endParaRPr lang="zh-CN" altLang="en-US" b="1">
              <a:solidFill>
                <a:srgbClr val="C00000"/>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（1）药品生产、经营企业和医疗卫生机构应经常对本单位生产、经营、使用的药品所发生的不良反应进行分析、评价，并应采取有效措施减少和防止药品不良反应的重复发生。</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省、自治区、直辖市药品不良反应监测中心应及时对药品不良反应报告进行核实，做出客观、科学、全面的分析，提出关联性评价意见，并将分析、评价意见上报国家药品不良反应监测中心，由国家药品不良反应监测中心作进一步的分析评价；根据分析评价结果，国家食品药品监督管理局可以采取责令修改药品说明书，暂停生产、销售和使用的措施；对不良反应大或者因其他原因危害人体健康的药品，应当撤销该药品批准证明文件，并予以公布。</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8835390" y="2205355"/>
            <a:ext cx="2457450" cy="2447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2014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六、药品不良反应报告检测制度</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41095" y="1669415"/>
            <a:ext cx="9669780" cy="383095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（3）省级以上（食品）药品监督管理部门对药品生产、经营企业和除医疗机构外的药品使用单位有下列情形之一的，视情节严重程度，予以责令改正、通报批评或警告，并可处以 1000 元以上 3 万元以下的罚款；情节严重并造成不良后果的，按照有关法律法规的规定进行处罚：①无专职或兼职人员负责本单位药品不良反应监测工作的；②未按要求报告药品不良反应的；③发现药品不良反应匿而不报的；④未按要求修订药品说明书的；⑤隐瞒药品不良反应资料的。</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食品）药品监督管理部门及其有关工作人员在药品不良反应监测管理工作中违反规定、延误不良反应报告、未采取有效措施控制严重药品不良反应重复发生并造成严重后果的，依照有关规定给予行政处分。</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2014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七、药品广告管理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90650" y="1669415"/>
            <a:ext cx="5071745" cy="383095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（一）药品广告的定义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是一种特殊商品。药品广告是指药品生产者、经营者为推销自己的药品通过各种媒介和各种广告形式所做的各种宣传、介绍活动。因此，药品广告也可以说是医药社会组织通过媒体中介传播药品信息的一种主要形式；是医药社会组织通过媒体（特别是明星）中介以语言、文字、姿势、表情或图像符号传递知识、意见、情感、愿望等的社会行为。</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6572885" y="2522855"/>
            <a:ext cx="4884420" cy="2123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3" name="组合 102"/>
          <p:cNvGrpSpPr/>
          <p:nvPr/>
        </p:nvGrpSpPr>
        <p:grpSpPr>
          <a:xfrm>
            <a:off x="2064385" y="2199640"/>
            <a:ext cx="8172450" cy="3521075"/>
            <a:chOff x="1814" y="3684"/>
            <a:chExt cx="13438" cy="5646"/>
          </a:xfrm>
        </p:grpSpPr>
        <p:sp>
          <p:nvSpPr>
            <p:cNvPr id="104" name="任意多边形 21"/>
            <p:cNvSpPr/>
            <p:nvPr>
              <p:custDataLst>
                <p:tags r:id="rId1"/>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2" name="任意多边形 25"/>
            <p:cNvSpPr/>
            <p:nvPr>
              <p:custDataLst>
                <p:tags r:id="rId2"/>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3"/>
              </p:custDataLst>
            </p:nvPr>
          </p:nvSpPr>
          <p:spPr>
            <a:xfrm>
              <a:off x="2234" y="4604"/>
              <a:ext cx="3280" cy="1281"/>
            </a:xfrm>
            <a:prstGeom prst="rect">
              <a:avLst/>
            </a:prstGeom>
            <a:noFill/>
          </p:spPr>
          <p:txBody>
            <a:bodyPr wrap="square" lIns="90000" tIns="46800" rIns="90000" bIns="46800" rtlCol="0" anchor="ctr" anchorCtr="0">
              <a:normAutofit/>
            </a:bodyPr>
            <a:p>
              <a:pPr algn="ctr">
                <a:lnSpc>
                  <a:spcPct val="120000"/>
                </a:lnSpc>
              </a:pPr>
              <a:r>
                <a:rPr lang="zh-CN" altLang="en-US" sz="1600" b="1" spc="100" noProof="1">
                  <a:solidFill>
                    <a:sysClr val="window" lastClr="FFFFFF"/>
                  </a:solidFill>
                  <a:latin typeface="微软雅黑" panose="020B0503020204020204" charset="-122"/>
                  <a:ea typeface="微软雅黑" panose="020B0503020204020204" charset="-122"/>
                  <a:cs typeface="+mn-cs"/>
                </a:rPr>
                <a:t>1. 传播药品信息</a:t>
              </a:r>
              <a:endParaRPr lang="zh-CN" altLang="en-US" sz="1600" b="1" spc="100" noProof="1">
                <a:solidFill>
                  <a:sysClr val="window" lastClr="FFFFFF"/>
                </a:solidFill>
                <a:latin typeface="微软雅黑" panose="020B0503020204020204" charset="-122"/>
                <a:ea typeface="微软雅黑" panose="020B0503020204020204" charset="-122"/>
                <a:cs typeface="+mn-cs"/>
              </a:endParaRPr>
            </a:p>
          </p:txBody>
        </p:sp>
        <p:sp>
          <p:nvSpPr>
            <p:cNvPr id="107" name="任意多边形 30"/>
            <p:cNvSpPr/>
            <p:nvPr>
              <p:custDataLst>
                <p:tags r:id="rId4"/>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5" name="任意多边形 31"/>
            <p:cNvSpPr/>
            <p:nvPr>
              <p:custDataLst>
                <p:tags r:id="rId5"/>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6"/>
              </p:custDataLst>
            </p:nvPr>
          </p:nvSpPr>
          <p:spPr>
            <a:xfrm>
              <a:off x="6918" y="4570"/>
              <a:ext cx="3414" cy="1281"/>
            </a:xfrm>
            <a:prstGeom prst="rect">
              <a:avLst/>
            </a:prstGeom>
            <a:noFill/>
          </p:spPr>
          <p:txBody>
            <a:bodyPr wrap="square" lIns="90000" tIns="46800" rIns="90000" bIns="46800" rtlCol="0" anchor="ctr" anchorCtr="0"/>
            <a:p>
              <a:pPr algn="ctr">
                <a:lnSpc>
                  <a:spcPct val="120000"/>
                </a:lnSpc>
              </a:pPr>
              <a:r>
                <a:rPr lang="zh-CN" altLang="en-US" sz="1600" b="1" spc="100" noProof="1">
                  <a:solidFill>
                    <a:sysClr val="window" lastClr="FFFFFF"/>
                  </a:solidFill>
                  <a:latin typeface="微软雅黑" panose="020B0503020204020204" charset="-122"/>
                  <a:ea typeface="微软雅黑" panose="020B0503020204020204" charset="-122"/>
                  <a:cs typeface="+mn-cs"/>
                </a:rPr>
                <a:t>2. 促进试用性购药</a:t>
              </a:r>
              <a:endParaRPr lang="zh-CN" altLang="en-US" sz="1600" b="1" spc="100" noProof="1">
                <a:solidFill>
                  <a:sysClr val="window" lastClr="FFFFFF"/>
                </a:solidFill>
                <a:latin typeface="微软雅黑" panose="020B0503020204020204" charset="-122"/>
                <a:ea typeface="微软雅黑" panose="020B0503020204020204" charset="-122"/>
                <a:cs typeface="+mn-cs"/>
              </a:endParaRPr>
            </a:p>
          </p:txBody>
        </p:sp>
        <p:sp>
          <p:nvSpPr>
            <p:cNvPr id="110" name="任意多边形 33"/>
            <p:cNvSpPr/>
            <p:nvPr>
              <p:custDataLst>
                <p:tags r:id="rId7"/>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8" name="任意多边形 34"/>
            <p:cNvSpPr/>
            <p:nvPr>
              <p:custDataLst>
                <p:tags r:id="rId8"/>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9"/>
              </p:custDataLst>
            </p:nvPr>
          </p:nvSpPr>
          <p:spPr>
            <a:xfrm>
              <a:off x="11846" y="4587"/>
              <a:ext cx="2982" cy="1281"/>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3. 开拓新市场、发展新顾客</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
          <p:nvSpPr>
            <p:cNvPr id="113" name="任意多边形 36"/>
            <p:cNvSpPr/>
            <p:nvPr>
              <p:custDataLst>
                <p:tags r:id="rId10"/>
              </p:custDataLst>
            </p:nvPr>
          </p:nvSpPr>
          <p:spPr>
            <a:xfrm>
              <a:off x="4215"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689626"/>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61" name="任意多边形 37"/>
            <p:cNvSpPr/>
            <p:nvPr>
              <p:custDataLst>
                <p:tags r:id="rId11"/>
              </p:custDataLst>
            </p:nvPr>
          </p:nvSpPr>
          <p:spPr>
            <a:xfrm>
              <a:off x="4215" y="731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70C0"/>
            </a:solidFill>
            <a:ln w="9525">
              <a:noFill/>
            </a:ln>
          </p:spPr>
          <p:txBody>
            <a:bodyPr/>
            <a:p>
              <a:endParaRPr lang="zh-CN" altLang="en-US"/>
            </a:p>
          </p:txBody>
        </p:sp>
        <p:sp>
          <p:nvSpPr>
            <p:cNvPr id="115" name="文本框 114"/>
            <p:cNvSpPr txBox="1"/>
            <p:nvPr>
              <p:custDataLst>
                <p:tags r:id="rId12"/>
              </p:custDataLst>
            </p:nvPr>
          </p:nvSpPr>
          <p:spPr>
            <a:xfrm>
              <a:off x="4635"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4. 保持或扩大市场占有率</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
          <p:nvSpPr>
            <p:cNvPr id="116" name="任意多边形 39"/>
            <p:cNvSpPr/>
            <p:nvPr>
              <p:custDataLst>
                <p:tags r:id="rId13"/>
              </p:custDataLst>
            </p:nvPr>
          </p:nvSpPr>
          <p:spPr>
            <a:xfrm>
              <a:off x="9017"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44750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7" name="任意多边形 40"/>
            <p:cNvSpPr/>
            <p:nvPr>
              <p:custDataLst>
                <p:tags r:id="rId14"/>
              </p:custDataLst>
            </p:nvPr>
          </p:nvSpPr>
          <p:spPr>
            <a:xfrm>
              <a:off x="9017" y="7315"/>
              <a:ext cx="3834" cy="201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3">
                <a:lumMod val="75000"/>
              </a:schemeClr>
            </a:solidFill>
          </p:spPr>
          <p:txBody>
            <a:bodyPr rot="0" spcFirstLastPara="0" vertOverflow="overflow" horzOverflow="overflow" vert="horz" wrap="square" lIns="91440" tIns="216000" rIns="91440" bIns="45720" numCol="1" spcCol="0" rtlCol="0" fromWordArt="0" anchor="ctr" anchorCtr="0" forceAA="0" compatLnSpc="1">
              <a:normAutofit/>
            </a:bodyPr>
            <a:p>
              <a:pPr algn="ctr" fontAlgn="base">
                <a:lnSpc>
                  <a:spcPct val="130000"/>
                </a:lnSpc>
              </a:pPr>
              <a:endParaRPr lang="zh-CN" altLang="en-US" strike="noStrike" noProof="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8" name="文本框 117"/>
            <p:cNvSpPr txBox="1"/>
            <p:nvPr>
              <p:custDataLst>
                <p:tags r:id="rId15"/>
              </p:custDataLst>
            </p:nvPr>
          </p:nvSpPr>
          <p:spPr>
            <a:xfrm>
              <a:off x="9438"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5. 树立或加深药品品牌的形象</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
          <p:nvSpPr>
            <p:cNvPr id="134166" name="文本框 118"/>
            <p:cNvSpPr txBox="1"/>
            <p:nvPr>
              <p:custDataLst>
                <p:tags r:id="rId16"/>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03</a:t>
              </a:r>
              <a:endParaRPr lang="en-US" altLang="zh-CN" dirty="0">
                <a:solidFill>
                  <a:srgbClr val="404040"/>
                </a:solidFill>
                <a:latin typeface="微软雅黑" panose="020B0503020204020204" charset="-122"/>
                <a:ea typeface="微软雅黑" panose="020B0503020204020204" charset="-122"/>
              </a:endParaRPr>
            </a:p>
          </p:txBody>
        </p:sp>
        <p:sp>
          <p:nvSpPr>
            <p:cNvPr id="134167" name="文本框 119"/>
            <p:cNvSpPr txBox="1"/>
            <p:nvPr>
              <p:custDataLst>
                <p:tags r:id="rId17"/>
              </p:custDataLst>
            </p:nvPr>
          </p:nvSpPr>
          <p:spPr>
            <a:xfrm>
              <a:off x="4215"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04</a:t>
              </a:r>
              <a:endParaRPr lang="en-US" altLang="zh-CN" dirty="0">
                <a:solidFill>
                  <a:srgbClr val="404040"/>
                </a:solidFill>
                <a:latin typeface="Arial" panose="020B0604020202020204" pitchFamily="34" charset="0"/>
              </a:endParaRPr>
            </a:p>
          </p:txBody>
        </p:sp>
        <p:sp>
          <p:nvSpPr>
            <p:cNvPr id="134168" name="文本框 120"/>
            <p:cNvSpPr txBox="1"/>
            <p:nvPr>
              <p:custDataLst>
                <p:tags r:id="rId18"/>
              </p:custDataLst>
            </p:nvPr>
          </p:nvSpPr>
          <p:spPr>
            <a:xfrm>
              <a:off x="9017"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05</a:t>
              </a:r>
              <a:endParaRPr lang="en-US" altLang="zh-CN" dirty="0">
                <a:solidFill>
                  <a:srgbClr val="404040"/>
                </a:solidFill>
                <a:latin typeface="Arial" panose="020B0604020202020204" pitchFamily="34" charset="0"/>
              </a:endParaRPr>
            </a:p>
          </p:txBody>
        </p:sp>
        <p:sp>
          <p:nvSpPr>
            <p:cNvPr id="134169" name="文本框 121"/>
            <p:cNvSpPr txBox="1"/>
            <p:nvPr>
              <p:custDataLst>
                <p:tags r:id="rId19"/>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01</a:t>
              </a:r>
              <a:endParaRPr lang="en-US" altLang="zh-CN" dirty="0">
                <a:solidFill>
                  <a:srgbClr val="404040"/>
                </a:solidFill>
                <a:latin typeface="微软雅黑" panose="020B0503020204020204" charset="-122"/>
                <a:ea typeface="微软雅黑" panose="020B0503020204020204" charset="-122"/>
              </a:endParaRPr>
            </a:p>
          </p:txBody>
        </p:sp>
        <p:sp>
          <p:nvSpPr>
            <p:cNvPr id="134170" name="文本框 122"/>
            <p:cNvSpPr txBox="1"/>
            <p:nvPr>
              <p:custDataLst>
                <p:tags r:id="rId20"/>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02</a:t>
              </a:r>
              <a:endParaRPr lang="en-US" altLang="zh-CN" dirty="0">
                <a:solidFill>
                  <a:srgbClr val="404040"/>
                </a:solidFill>
                <a:latin typeface="微软雅黑" panose="020B0503020204020204" charset="-122"/>
                <a:ea typeface="微软雅黑" panose="020B0503020204020204" charset="-122"/>
              </a:endParaRPr>
            </a:p>
          </p:txBody>
        </p:sp>
      </p:grpSp>
      <p:sp>
        <p:nvSpPr>
          <p:cNvPr id="3" name="文本框 2"/>
          <p:cNvSpPr txBox="1"/>
          <p:nvPr/>
        </p:nvSpPr>
        <p:spPr>
          <a:xfrm>
            <a:off x="861695" y="1300480"/>
            <a:ext cx="686308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（二）药品广告的作用</a:t>
            </a:r>
            <a:endParaRPr lang="zh-CN" altLang="en-US">
              <a:latin typeface="微软雅黑" panose="020B0503020204020204" charset="-122"/>
              <a:ea typeface="微软雅黑" panose="020B0503020204020204" charset="-122"/>
            </a:endParaRPr>
          </a:p>
        </p:txBody>
      </p:sp>
      <p:sp>
        <p:nvSpPr>
          <p:cNvPr id="4" name="Title 6"/>
          <p:cNvSpPr txBox="1"/>
          <p:nvPr>
            <p:custDataLst>
              <p:tags r:id="rId21"/>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七、药品广告管理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2"/>
    </p:custData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03"/>
                                        </p:tgtEl>
                                        <p:attrNameLst>
                                          <p:attrName>style.visibility</p:attrName>
                                        </p:attrNameLst>
                                      </p:cBhvr>
                                      <p:to>
                                        <p:strVal val="visible"/>
                                      </p:to>
                                    </p:set>
                                    <p:anim calcmode="lin" valueType="num">
                                      <p:cBhvr>
                                        <p:cTn id="7" dur="1000" fill="hold"/>
                                        <p:tgtEl>
                                          <p:spTgt spid="103"/>
                                        </p:tgtEl>
                                        <p:attrNameLst>
                                          <p:attrName>ppt_w</p:attrName>
                                        </p:attrNameLst>
                                      </p:cBhvr>
                                      <p:tavLst>
                                        <p:tav tm="0">
                                          <p:val>
                                            <p:fltVal val="0.000000"/>
                                          </p:val>
                                        </p:tav>
                                        <p:tav tm="100000">
                                          <p:val>
                                            <p:strVal val="#ppt_w"/>
                                          </p:val>
                                        </p:tav>
                                      </p:tavLst>
                                    </p:anim>
                                    <p:anim calcmode="lin" valueType="num">
                                      <p:cBhvr>
                                        <p:cTn id="8"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 name="直接连接符 9"/>
          <p:cNvCxnSpPr/>
          <p:nvPr>
            <p:custDataLst>
              <p:tags r:id="rId1"/>
            </p:custDataLst>
          </p:nvPr>
        </p:nvCxnSpPr>
        <p:spPr>
          <a:xfrm>
            <a:off x="7912100" y="5578475"/>
            <a:ext cx="3563938" cy="0"/>
          </a:xfrm>
          <a:prstGeom prst="line">
            <a:avLst/>
          </a:prstGeom>
          <a:ln w="127000" cap="rnd">
            <a:solidFill>
              <a:schemeClr val="accent1">
                <a:lumMod val="60000"/>
                <a:lumOff val="40000"/>
              </a:schemeClr>
            </a:solidFill>
          </a:ln>
        </p:spPr>
        <p:style>
          <a:lnRef idx="1">
            <a:srgbClr val="1F74AD"/>
          </a:lnRef>
          <a:fillRef idx="0">
            <a:srgbClr val="1F74AD"/>
          </a:fillRef>
          <a:effectRef idx="0">
            <a:srgbClr val="1F74AD"/>
          </a:effectRef>
          <a:fontRef idx="minor">
            <a:srgbClr val="000000"/>
          </a:fontRef>
        </p:style>
      </p:cxnSp>
      <p:sp>
        <p:nvSpPr>
          <p:cNvPr id="127" name="Title 6"/>
          <p:cNvSpPr txBox="1"/>
          <p:nvPr>
            <p:custDataLst>
              <p:tags r:id="rId2"/>
            </p:custDataLst>
          </p:nvPr>
        </p:nvSpPr>
        <p:spPr>
          <a:xfrm>
            <a:off x="953770" y="1393508"/>
            <a:ext cx="9447213"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05000"/>
              <a:buFont typeface="Wingdings" panose="05000000000000000000" charset="0"/>
            </a:pPr>
            <a:r>
              <a:rPr lang="zh-CN" altLang="en-US"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（三）药品广告管理</a:t>
            </a:r>
            <a:endParaRPr lang="zh-CN" altLang="en-US"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88" name="直接连接符 87"/>
          <p:cNvCxnSpPr/>
          <p:nvPr>
            <p:custDataLst>
              <p:tags r:id="rId3"/>
            </p:custDataLst>
          </p:nvPr>
        </p:nvCxnSpPr>
        <p:spPr>
          <a:xfrm>
            <a:off x="774700" y="5578475"/>
            <a:ext cx="3600450" cy="0"/>
          </a:xfrm>
          <a:prstGeom prst="line">
            <a:avLst/>
          </a:prstGeom>
          <a:ln w="127000" cap="rnd">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2" name="椭圆 91"/>
          <p:cNvSpPr/>
          <p:nvPr>
            <p:custDataLst>
              <p:tags r:id="rId4"/>
            </p:custDataLst>
          </p:nvPr>
        </p:nvSpPr>
        <p:spPr>
          <a:xfrm>
            <a:off x="658813" y="5395913"/>
            <a:ext cx="363538" cy="365125"/>
          </a:xfrm>
          <a:prstGeom prst="ellipse">
            <a:avLst/>
          </a:prstGeom>
          <a:solidFill>
            <a:sysClr val="window" lastClr="FFFFFF"/>
          </a:solidFill>
          <a:ln w="101600">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3" name="直接连接符 92"/>
          <p:cNvCxnSpPr/>
          <p:nvPr>
            <p:custDataLst>
              <p:tags r:id="rId5"/>
            </p:custDataLst>
          </p:nvPr>
        </p:nvCxnSpPr>
        <p:spPr>
          <a:xfrm>
            <a:off x="841375" y="2927350"/>
            <a:ext cx="0" cy="24542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4" name="泪滴形 93"/>
          <p:cNvSpPr/>
          <p:nvPr>
            <p:custDataLst>
              <p:tags r:id="rId6"/>
            </p:custDataLst>
          </p:nvPr>
        </p:nvSpPr>
        <p:spPr>
          <a:xfrm rot="8100000">
            <a:off x="762000" y="2735263"/>
            <a:ext cx="158750" cy="158750"/>
          </a:xfrm>
          <a:prstGeom prst="teardrop">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3" name="组合 2"/>
          <p:cNvGrpSpPr/>
          <p:nvPr/>
        </p:nvGrpSpPr>
        <p:grpSpPr>
          <a:xfrm>
            <a:off x="841375" y="2674938"/>
            <a:ext cx="3103563" cy="2719387"/>
            <a:chOff x="3985" y="4211"/>
            <a:chExt cx="4886" cy="2843"/>
          </a:xfrm>
        </p:grpSpPr>
        <p:sp>
          <p:nvSpPr>
            <p:cNvPr id="89" name="文本框 5"/>
            <p:cNvSpPr txBox="1"/>
            <p:nvPr>
              <p:custDataLst>
                <p:tags r:id="rId7"/>
              </p:custDataLst>
            </p:nvPr>
          </p:nvSpPr>
          <p:spPr>
            <a:xfrm>
              <a:off x="4335" y="4796"/>
              <a:ext cx="4535" cy="2258"/>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base">
                <a:lnSpc>
                  <a:spcPct val="130000"/>
                </a:lnSpc>
              </a:pPr>
              <a:r>
                <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“吉姆”是三个英语单词推销品（</a:t>
              </a:r>
              <a:r>
                <a:rPr lang="en-US" altLang="zh-CN"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Goods</a:t>
              </a:r>
              <a:r>
                <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）、（Enterprise）、推销员（Man）第一个字母的组合GEM 的译音。该模式强调培养推销员的自信心。要求推销人员必须相信自己所推销的产品，相信自己所代表的企业，相信自己能在推销活动中取得成功。</a:t>
              </a:r>
              <a:endPar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5" name="ï$ḻiďê"/>
            <p:cNvSpPr txBox="1"/>
            <p:nvPr>
              <p:custDataLst>
                <p:tags r:id="rId8"/>
              </p:custDataLst>
            </p:nvPr>
          </p:nvSpPr>
          <p:spPr bwMode="auto">
            <a:xfrm>
              <a:off x="3985" y="4211"/>
              <a:ext cx="4886"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（1）吉姆模式</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cxnSp>
        <p:nvCxnSpPr>
          <p:cNvPr id="96" name="直接连接符 95"/>
          <p:cNvCxnSpPr/>
          <p:nvPr>
            <p:custDataLst>
              <p:tags r:id="rId9"/>
            </p:custDataLst>
          </p:nvPr>
        </p:nvCxnSpPr>
        <p:spPr>
          <a:xfrm>
            <a:off x="4348163" y="5578475"/>
            <a:ext cx="3563938" cy="0"/>
          </a:xfrm>
          <a:prstGeom prst="line">
            <a:avLst/>
          </a:prstGeom>
          <a:ln w="127000" cap="rnd">
            <a:solidFill>
              <a:schemeClr val="accent1"/>
            </a:solidFill>
          </a:ln>
        </p:spPr>
        <p:style>
          <a:lnRef idx="1">
            <a:srgbClr val="1F74AD"/>
          </a:lnRef>
          <a:fillRef idx="0">
            <a:srgbClr val="1F74AD"/>
          </a:fillRef>
          <a:effectRef idx="0">
            <a:srgbClr val="1F74AD"/>
          </a:effectRef>
          <a:fontRef idx="minor">
            <a:srgbClr val="000000"/>
          </a:fontRef>
        </p:style>
      </p:cxnSp>
      <p:sp>
        <p:nvSpPr>
          <p:cNvPr id="98" name="椭圆 97"/>
          <p:cNvSpPr/>
          <p:nvPr>
            <p:custDataLst>
              <p:tags r:id="rId10"/>
            </p:custDataLst>
          </p:nvPr>
        </p:nvSpPr>
        <p:spPr>
          <a:xfrm>
            <a:off x="4230688" y="5395913"/>
            <a:ext cx="365125" cy="365125"/>
          </a:xfrm>
          <a:prstGeom prst="ellipse">
            <a:avLst/>
          </a:prstGeom>
          <a:solidFill>
            <a:sysClr val="window" lastClr="FFFFFF"/>
          </a:solidFill>
          <a:ln w="101600">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9" name="直接连接符 98"/>
          <p:cNvCxnSpPr/>
          <p:nvPr>
            <p:custDataLst>
              <p:tags r:id="rId11"/>
            </p:custDataLst>
          </p:nvPr>
        </p:nvCxnSpPr>
        <p:spPr>
          <a:xfrm>
            <a:off x="4413250" y="2927350"/>
            <a:ext cx="0" cy="2454275"/>
          </a:xfrm>
          <a:prstGeom prst="line">
            <a:avLst/>
          </a:prstGeom>
        </p:spPr>
        <p:style>
          <a:lnRef idx="1">
            <a:schemeClr val="accent1"/>
          </a:lnRef>
          <a:fillRef idx="0">
            <a:schemeClr val="accent1"/>
          </a:fillRef>
          <a:effectRef idx="0">
            <a:schemeClr val="accent1"/>
          </a:effectRef>
          <a:fontRef idx="minor">
            <a:schemeClr val="tx1"/>
          </a:fontRef>
        </p:style>
      </p:cxnSp>
      <p:sp>
        <p:nvSpPr>
          <p:cNvPr id="100" name="泪滴形 99"/>
          <p:cNvSpPr/>
          <p:nvPr>
            <p:custDataLst>
              <p:tags r:id="rId12"/>
            </p:custDataLst>
          </p:nvPr>
        </p:nvSpPr>
        <p:spPr>
          <a:xfrm rot="8100000">
            <a:off x="4333875" y="2735263"/>
            <a:ext cx="160338" cy="158750"/>
          </a:xfrm>
          <a:prstGeom prst="teardrop">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4" name="组合 3"/>
          <p:cNvGrpSpPr/>
          <p:nvPr/>
        </p:nvGrpSpPr>
        <p:grpSpPr>
          <a:xfrm>
            <a:off x="4595813" y="2701925"/>
            <a:ext cx="3081337" cy="2692400"/>
            <a:chOff x="9836" y="4255"/>
            <a:chExt cx="4853" cy="4242"/>
          </a:xfrm>
        </p:grpSpPr>
        <p:sp>
          <p:nvSpPr>
            <p:cNvPr id="97" name="文本框 5"/>
            <p:cNvSpPr txBox="1"/>
            <p:nvPr>
              <p:custDataLst>
                <p:tags r:id="rId13"/>
              </p:custDataLst>
            </p:nvPr>
          </p:nvSpPr>
          <p:spPr>
            <a:xfrm>
              <a:off x="10153" y="5094"/>
              <a:ext cx="4536" cy="3403"/>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从药品监督管理的角度来说，药品广告管理的目的就是通过必要的和有效的管理，确保药品广告的质量，从而保障人民用药的安全、有效。</a:t>
              </a:r>
              <a:endPar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1" name="ï$ḻiďê"/>
            <p:cNvSpPr txBox="1"/>
            <p:nvPr>
              <p:custDataLst>
                <p:tags r:id="rId14"/>
              </p:custDataLst>
            </p:nvPr>
          </p:nvSpPr>
          <p:spPr bwMode="auto">
            <a:xfrm>
              <a:off x="9836" y="4255"/>
              <a:ext cx="4852"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2. 药品广告管理的目的</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2" name="椭圆 1"/>
          <p:cNvSpPr/>
          <p:nvPr>
            <p:custDataLst>
              <p:tags r:id="rId15"/>
            </p:custDataLst>
          </p:nvPr>
        </p:nvSpPr>
        <p:spPr>
          <a:xfrm>
            <a:off x="7788275" y="5395913"/>
            <a:ext cx="365125" cy="365125"/>
          </a:xfrm>
          <a:prstGeom prst="ellipse">
            <a:avLst/>
          </a:prstGeom>
          <a:solidFill>
            <a:sysClr val="window" lastClr="FFFFFF"/>
          </a:solidFill>
          <a:ln w="101600">
            <a:solidFill>
              <a:schemeClr val="accent1">
                <a:lumMod val="60000"/>
                <a:lumOff val="40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5" name="直接连接符 4"/>
          <p:cNvCxnSpPr/>
          <p:nvPr>
            <p:custDataLst>
              <p:tags r:id="rId16"/>
            </p:custDataLst>
          </p:nvPr>
        </p:nvCxnSpPr>
        <p:spPr>
          <a:xfrm>
            <a:off x="7970838" y="2927350"/>
            <a:ext cx="0" cy="245427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泪滴形 5"/>
          <p:cNvSpPr/>
          <p:nvPr>
            <p:custDataLst>
              <p:tags r:id="rId17"/>
            </p:custDataLst>
          </p:nvPr>
        </p:nvSpPr>
        <p:spPr>
          <a:xfrm rot="8100000">
            <a:off x="7891463" y="2735263"/>
            <a:ext cx="160338" cy="158750"/>
          </a:xfrm>
          <a:prstGeom prst="teardrop">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7" name="组合 6"/>
          <p:cNvGrpSpPr/>
          <p:nvPr/>
        </p:nvGrpSpPr>
        <p:grpSpPr>
          <a:xfrm>
            <a:off x="8153400" y="2701925"/>
            <a:ext cx="3080703" cy="1835328"/>
            <a:chOff x="9836" y="4255"/>
            <a:chExt cx="4852" cy="2891"/>
          </a:xfrm>
        </p:grpSpPr>
        <p:sp>
          <p:nvSpPr>
            <p:cNvPr id="8" name="文本框 5"/>
            <p:cNvSpPr txBox="1"/>
            <p:nvPr>
              <p:custDataLst>
                <p:tags r:id="rId18"/>
              </p:custDataLst>
            </p:nvPr>
          </p:nvSpPr>
          <p:spPr>
            <a:xfrm>
              <a:off x="10152" y="5094"/>
              <a:ext cx="4536" cy="2052"/>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《药品管理法》规定，药品广告须经企业所在地省、自治区、直辖市人民政府药品监督管理部门批准，并发给药品广告批准文号；未取得药品广告批准文号的，不得发布。</a:t>
              </a:r>
              <a:endPar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 name="ï$ḻiďê"/>
            <p:cNvSpPr txBox="1"/>
            <p:nvPr>
              <p:custDataLst>
                <p:tags r:id="rId19"/>
              </p:custDataLst>
            </p:nvPr>
          </p:nvSpPr>
          <p:spPr bwMode="auto">
            <a:xfrm>
              <a:off x="9836" y="4255"/>
              <a:ext cx="4852"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3. 药品广告管理法律法规</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11" name="Title 6"/>
          <p:cNvSpPr txBox="1"/>
          <p:nvPr>
            <p:custDataLst>
              <p:tags r:id="rId20"/>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七、药品广告管理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p:tgtEl>
                                          <p:spTgt spid="4"/>
                                        </p:tgtEl>
                                        <p:attrNameLst>
                                          <p:attrName>ppt_x</p:attrName>
                                        </p:attrNameLst>
                                      </p:cBhvr>
                                      <p:tavLst>
                                        <p:tav tm="0">
                                          <p:val>
                                            <p:strVal val="#ppt_x+#ppt_w*1.125000"/>
                                          </p:val>
                                        </p:tav>
                                        <p:tav tm="100000">
                                          <p:val>
                                            <p:strVal val="#ppt_x"/>
                                          </p:val>
                                        </p:tav>
                                      </p:tavLst>
                                    </p:anim>
                                    <p:animEffect transition="in" filter="wipe(left)">
                                      <p:cBhvr>
                                        <p:cTn id="13" dur="500"/>
                                        <p:tgtEl>
                                          <p:spTgt spid="4"/>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p:tgtEl>
                                          <p:spTgt spid="7"/>
                                        </p:tgtEl>
                                        <p:attrNameLst>
                                          <p:attrName>ppt_x</p:attrName>
                                        </p:attrNameLst>
                                      </p:cBhvr>
                                      <p:tavLst>
                                        <p:tav tm="0">
                                          <p:val>
                                            <p:strVal val="#ppt_x+#ppt_w*1.125000"/>
                                          </p:val>
                                        </p:tav>
                                        <p:tav tm="100000">
                                          <p:val>
                                            <p:strVal val="#ppt_x"/>
                                          </p:val>
                                        </p:tav>
                                      </p:tavLst>
                                    </p:anim>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70678" y="238442"/>
            <a:ext cx="10564260" cy="5543549"/>
          </a:xfrm>
          <a:prstGeom prst="rect">
            <a:avLst/>
          </a:prstGeom>
        </p:spPr>
      </p:pic>
      <p:sp>
        <p:nvSpPr>
          <p:cNvPr id="4" name="矩形 3"/>
          <p:cNvSpPr/>
          <p:nvPr/>
        </p:nvSpPr>
        <p:spPr>
          <a:xfrm>
            <a:off x="1525905" y="2019300"/>
            <a:ext cx="8700770" cy="2122805"/>
          </a:xfrm>
          <a:prstGeom prst="rect">
            <a:avLst/>
          </a:prstGeom>
          <a:noFill/>
          <a:ln>
            <a:noFill/>
          </a:ln>
        </p:spPr>
        <p:txBody>
          <a:bodyPr wrap="square" rtlCol="0" anchor="t">
            <a:spAutoFit/>
          </a:bodyPr>
          <a:lstStyle/>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第五节</a:t>
            </a:r>
            <a:endPar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执业药师管理</a:t>
            </a:r>
            <a:endPar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8811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790315" y="2635250"/>
            <a:ext cx="7417435" cy="2168525"/>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我国药品管理法是国家为了调整药品研究、生产、经营、监督管理，保证药品质量，保障人体用药安全、有效，以维护广大民众身心健康和合法权益为宗旨的一切活动中所产生的各种社会关系的法律规范的总称。药品作为一种特殊商品，世界各国政府对药品都采取严格而特殊的管理措施，我国当然也不例外。</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一、药品管理法的概念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2014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一、执业药师的概念</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501140" y="2522855"/>
            <a:ext cx="3682365" cy="175323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执业药师是指经全国统一考试合格，取得《执业药师资格证书》并经注册登记，在药品生产、经营、使用单位中执业的药学技术人员。</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6023610" y="1922780"/>
            <a:ext cx="4324350" cy="332422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2014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二、执业药师法律管理体系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259840" y="1663065"/>
            <a:ext cx="9996805" cy="4104005"/>
          </a:xfrm>
          <a:prstGeom prst="rect">
            <a:avLst/>
          </a:prstGeom>
          <a:noFill/>
        </p:spPr>
        <p:txBody>
          <a:bodyPr wrap="square" rtlCol="0">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1993 年 11 月 14 日，中共中央十四届三中全会《关于建立社会主义市场经济体制若干问题的决定》指出：要制定各种职业资格标准和录用标准，实行学历文凭和职业资格两种证书制度。</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1994 年 2 月 22 日，劳动部、人事部联合发布的《职业资格证书规定》中明确指出：执业资格是政府对某些责任较大，社会通用性强，关系公共利益的专业（工种）实行的准入控制，是专业技术人员依法独立开业或独立从事某种专业技术工作学识、技术和能力的必备标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1994 年 3 月 15 日，原国家医药管理局与人事部联合颁布了《执业药师资格制度暂行规定》；1995 年 10 月进行了首次执业药师资格考试。从此，我国开始了西药领域执业药师法制管理。 </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1995 年 7 月 5 日，国家中医药管理局与人事部联合颁发了《执业中药师资格制度暂行规定》。1996 年 10 月进行了首次执业中药师资格考试。由此开始，我国在中西药领域都展开了执业药师管理工作。</a:t>
            </a:r>
            <a:endParaRPr lang="zh-CN" altLang="en-US">
              <a:latin typeface="微软雅黑" panose="020B0503020204020204" charset="-122"/>
              <a:ea typeface="微软雅黑" panose="020B0503020204020204" charset="-122"/>
              <a:cs typeface="微软雅黑" panose="020B0503020204020204"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b="1">
                <a:solidFill>
                  <a:srgbClr val="2E75B6"/>
                </a:solidFill>
                <a:latin typeface="微软雅黑" panose="020B0503020204020204" charset="-122"/>
                <a:ea typeface="微软雅黑" panose="020B0503020204020204" charset="-122"/>
                <a:cs typeface="微软雅黑" panose="020B0503020204020204" charset="-122"/>
              </a:rPr>
              <a:t>其他内容请查看书籍</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0109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三、执业药师考试制度</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297940" y="2036445"/>
            <a:ext cx="4753610" cy="2999740"/>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《执业药师资格制度暂行规定》规定，凡从事药品生产、经营、使用的单位均应配备相应的执业药师，并以此作为开办药品生产、经营、使用单位的必备条件之一。 人事部和国家食品药品监督管理局共同负责全国执业药师资格制度的政策制定、组织协调、资格考试、注册登记和监督管理工作。</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6823075" y="2036445"/>
            <a:ext cx="3823335" cy="293941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0109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四、执业药师注册制度</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52525" y="1234440"/>
            <a:ext cx="7209155" cy="466153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国家食品药品监督管理局为全国执业药师资格注册管理机构，各省、自治区、直辖市（食品）药品监督管理局为注册机构。人事部及各省、自治区、直辖市人事（职改）部门对执业药师注册工作有监督、检查的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申请注册者，必须同时具备下列条件：①取得《执业药师资格证书》；②遵纪守法，遵守药师职业道德；③身体健康，能坚持在执业药师岗位工作；④经所在单位考核同意、经批准注册者，由各省、自治区、直辖市药品监督管理机构在《执业药师资格证书》中的注册情况栏内加盖注册专用印章，同时发给国家食品药品监督管理局统一印制的中华人民共和国《执业药师注册证》，并报国家食品药品监督管理局备案。</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8667750" y="2141220"/>
            <a:ext cx="2561590" cy="3192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0109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五、执业药师职责规定</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23950" y="1442085"/>
            <a:ext cx="7056120" cy="424624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执业药师资格制度暂行规定》规定，执业药师必须遵守职业道德，忠于职守，以对药品质量负责、保证人民用药安全有效为基本准则。其职责规定如下。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（1）执业药师必须严格执行《药品管理法》及国家有关药品研究、生产、经营、使用的各项法规及政策。</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（2）执业药师在执业范围内负责对药品质量的监督和管理，参与制定、实施药品全面质量管理及对本单位违反规定的处理。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（3）执业药师负责处方的审核及监督调配，提供用药咨询与信息，指导合理用药，开展治疗药物的监测及药品疗效的评价等临床药学工作。</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8644255" y="2172970"/>
            <a:ext cx="2508250" cy="2914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586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六、执业药师法律责任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33475" y="1299845"/>
            <a:ext cx="7056120" cy="466153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（1）对未按规定配备执业药师的单位，应限期配备，逾期将追究单位负责人的责任。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（2）对已在需由执业药师担任的岗位工作，但尚未通过执业药师资格考试的人员，要进行强化培训，限期达到要求。</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（3）对涂改、伪造或以虚假和不正当手段获取《执业药师资格证书》或《执业药师注册证》的人员，发证机构应收回证书，取消其执业药师资格，注销注册。</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（4）对执业药师违反本规定有关条款的，所在单位须如实上报，由药品监督管理部门根据情况给予处分。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（5）执业药师在执业期间违反《药品管理法》及其他法律法规构成犯罪的，由司法机关依法追究其刑事责任。</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8553450" y="2424430"/>
            <a:ext cx="2807970" cy="25311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70678" y="238442"/>
            <a:ext cx="10564260" cy="5543549"/>
          </a:xfrm>
          <a:prstGeom prst="rect">
            <a:avLst/>
          </a:prstGeom>
        </p:spPr>
      </p:pic>
      <p:sp>
        <p:nvSpPr>
          <p:cNvPr id="4" name="矩形 3"/>
          <p:cNvSpPr/>
          <p:nvPr/>
        </p:nvSpPr>
        <p:spPr>
          <a:xfrm>
            <a:off x="1525905" y="2019300"/>
            <a:ext cx="8700770" cy="2122805"/>
          </a:xfrm>
          <a:prstGeom prst="rect">
            <a:avLst/>
          </a:prstGeom>
          <a:noFill/>
          <a:ln>
            <a:noFill/>
          </a:ln>
        </p:spPr>
        <p:txBody>
          <a:bodyPr wrap="square" rtlCol="0" anchor="t">
            <a:spAutoFit/>
          </a:bodyPr>
          <a:lstStyle/>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第六节</a:t>
            </a:r>
            <a:endPar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药品管理法律责任</a:t>
            </a:r>
            <a:endPar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586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一、行政责任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33475" y="1299845"/>
            <a:ext cx="7056120" cy="466153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（一）行政处罚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管理法》第七十三条至第八十七条规定的行政处罚，由县级以上药品监督管理部门按照国务院食品药品监督管理部门规定的职责分工决定行政处罚；吊销《药品生产许可证》《药品经营许可证》《医疗机构制剂许可证》，医疗机构执业许可证书或者撤销药品批准证明文件的，由原发证、批准的部门决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（二）行政处分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药品生产企业、经营企业的负责人、采购人员等有关人员在药品购销中收受其他生产企业、经营企业或者其代理人给予的财物或者其他利益的，依法给予处分，没收违法所得；构成犯罪的，依法追究刑事责任。</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8476615" y="2136140"/>
            <a:ext cx="2756535" cy="325247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586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一、行政责任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33475" y="1299845"/>
            <a:ext cx="10190480" cy="466153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医疗机构的负责人、药品采购人员、医师等有关人员收受药品生产企业、药品经营企业或者其代理人给予的财物或者其他利益的，由卫生行政部门或者本单位给予处分，没收违法所得；对违法行为情节严重的执业医师，由卫生行政部门吊销其执业证书；构成犯罪的，依法追究刑事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药品监督管理部门对药品广告不依法履行审查职责，批准发布的广告有虚假或者其他违反法律、行政法规内容的，对直接负责的主管人员和其他直接责任人员依法给予行政处分；构成犯罪的，依法追究刑事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药品监督管理部门或者其设置的药品检验机构或者其确定的专业从事药品检验机构参与药品生产经营活动的，由其上级机关或者监察机关责令改正，有违法收入的予以没收；情节严重的，对直接负责的主管人员和其他直接责任人员依法给予行政处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（5）药品监督管理部门或者其设置的药品检验机构或者其确定的专业从事药品检验的机构的工作人员参与药品生产经营活动的，依法给予行政处分。</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586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一、行政责任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057275" y="1623695"/>
            <a:ext cx="10190480" cy="383095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6）药品监督管理部门应当依法履行监督检查职责，监督已取得《药品生产许可证》《药品经营许可证》的企业依照规定从事药品生产、经营活动。已取得《药品生产许可证》《药品经营许可证》的企业生产、销售假药、劣药的，除依法追究该企业的法律责任外，对有失职、渎职行为的药品监督管理部门直接负责的主管人员和其他直接责任人员依法给予行政处分；构成犯罪的，依法追究刑事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（7）行政处罚款项中已经提到过，药品检验机构出具假检验报告，对直接负责的主管人员和其他直接责任人依法给予降职、撤职、开除的行政处分。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（8）药品监督管理人员滥用职权、徇私舞弊、玩忽职守，构成犯罪的，依法追究刑事责任；尚不构成犯罪的，依法给予行政处分。</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8811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63950" y="2606040"/>
            <a:ext cx="7465060" cy="2168525"/>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药品是人类历史上与疾病作斗争必不可少的重要武器，与人类生命安全、身心健康息息相关，可以说它关系到千家万户的安宁与幸福。为此，对于药品这一类特殊商品，必须建立和完善对其监督管理的法律制度。古今中外历代王朝或政府对药品都采取必要的、特殊的法制管理。我国药品管理法制建设走过了一个漫长而曲折的过程。</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二、药品管理的法制建设</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586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二、民事责任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057275" y="2344420"/>
            <a:ext cx="4440555" cy="216852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药品生产企业、经营企业、医疗机构违反《药品管理法》规定，给药品使用者造成损害的，依法承担赔偿责任。药品检验机构出具的检验结果不实，造成损失的应当承担相应的赔偿责任。</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6062980" y="2012950"/>
            <a:ext cx="4682490" cy="323469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586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三、刑事责任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53160" y="1507490"/>
            <a:ext cx="6518910" cy="424624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前面所提到的违反《药品管理法》规定，所受行政责任和民事责任者，如果情节严重，构成犯罪的，均要追究刑事责任。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中华人民共和国刑法》第一百四十一条规定：“【生产、销售假药罪】生产、销售假药的，处三年以下有期徒刑或者拘役，并处罚金；对人体健康造成严重危害或者有其他严重情节的，处三年以上十年以下有期徒刑，并处罚金；致人死亡或者有其他特别严重情节的，处十年以上有期徒刑、无期徒刑或者死刑，并处罚金或者没收财产。本条所称假药，是指依照《中华人民共和国药品管理法》的规定属于假药和按假药处理的药品、非药品。”</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7845425" y="2105025"/>
            <a:ext cx="3371850" cy="2647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70678" y="238442"/>
            <a:ext cx="10564260" cy="5543549"/>
          </a:xfrm>
          <a:prstGeom prst="rect">
            <a:avLst/>
          </a:prstGeom>
        </p:spPr>
      </p:pic>
      <p:sp>
        <p:nvSpPr>
          <p:cNvPr id="4" name="矩形 3"/>
          <p:cNvSpPr/>
          <p:nvPr/>
        </p:nvSpPr>
        <p:spPr>
          <a:xfrm>
            <a:off x="1525905" y="2009775"/>
            <a:ext cx="8700770" cy="2122805"/>
          </a:xfrm>
          <a:prstGeom prst="rect">
            <a:avLst/>
          </a:prstGeom>
          <a:noFill/>
          <a:ln>
            <a:noFill/>
          </a:ln>
        </p:spPr>
        <p:txBody>
          <a:bodyPr wrap="square" rtlCol="0" anchor="t">
            <a:spAutoFit/>
          </a:bodyPr>
          <a:lstStyle/>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第七节</a:t>
            </a:r>
            <a:endPar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药品管理法律制度</a:t>
            </a:r>
            <a:endPar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586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一、药品管理法律制度概述</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402715" y="2456180"/>
            <a:ext cx="4496435" cy="216852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药品管理法是调整药品研究、生产、经营、监督管理，保证药品质量，保障人体用药安全，维护人民身体健康和用药合法权益活动中产生的各种社会关系的法律规范的总称。</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6412230" y="1834515"/>
            <a:ext cx="3067685" cy="3591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522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二、药品生产经营管理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249680" y="1299210"/>
            <a:ext cx="7561580" cy="466153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（一）药品生产企业管理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开办药品生产企业必须具备的条件　开办药品生产企业应当具备以下条件：①人员条件，具有依法经过资格认定的药学技术人员、工程技术人员及相应的技术工人；②厂房、设施和卫生环境条件，具有与其药品生产相适应的厂房、设施和卫生环境；③质量控制条件，具有能对所生产药品进行质量管理和质量检验的机构、人员及必要的仪器设备；④规章制度条件，具有保证药品质量的规章制度。</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开办药品生产企业的审批规定和程序　开办药品生产企业，申办人须向省级药品监督管理部门提出申请，经省级药品监督管理部门审查批准并发给《药品生产许可证》，凭许可证到工商行政管理部门办理登记注册，取得营业执照，并到省级食品药品监督管理局申请 GMP 认证。</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8897620" y="2541905"/>
            <a:ext cx="2435860" cy="2444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459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二、药品生产经营管理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55090" y="1506220"/>
            <a:ext cx="6028690" cy="424624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（二）药品生产的质量管理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药品生产企业必须按照 GMP 组织生产。</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必须按照国家药品标准和国家药品监督管理部门制定的生产工艺进行生产，生产记录必须准确完整。药品生产企业改变影响药品质量的生产工艺的，必须报原批准部门审核批准。中药饮片必须按照国家药品标准炮制，国家药品标准没有规定的，必须按照省、自治区、直辖市人民政府药品监督管理部门制定的炮制规范炮制。生产药品所需的原料及生产药品和调配处方，对所用的赋形剂和附加剂等辅料必须符合药用要求。</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681595" y="2354580"/>
            <a:ext cx="3293745" cy="2548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459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二、药品生产经营管理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246505" y="1365250"/>
            <a:ext cx="9803765" cy="4523105"/>
          </a:xfrm>
          <a:prstGeom prst="rect">
            <a:avLst/>
          </a:prstGeom>
          <a:noFill/>
        </p:spPr>
        <p:txBody>
          <a:bodyPr wrap="square" rtlCol="0">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（三）药品经营企业管理</a:t>
            </a:r>
            <a:endParaRPr lang="zh-CN" altLang="en-US" sz="1600">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1. 开办药品经营企业的条件　开办药品经营企业，应遵循合理布局和方便群众购药的原则，且须具备下列条件：①人员条件，具有依法经过资格认定的药学技术人员；②营业场所、设备、仓储设施和卫生环境条件，具有与所经营的药品相适应的营业场所、设备、仓储设施和卫生环境；③质量控制条件，具有与所经营药品相适应的质量管理机构或者人员；④规章制度条件，具有保证所经营药品质量的规章制度。</a:t>
            </a:r>
            <a:endParaRPr lang="zh-CN" altLang="en-US" sz="1600">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2. 开办药品经营企业的申报审批程序</a:t>
            </a:r>
            <a:endParaRPr lang="zh-CN" altLang="en-US" sz="1600">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①申请筹建。拟开办批发企业的向省级药品监督管理部门提出筹建申请；零售企业向市级药品监督管理机构提出筹建申请。获准后进行筹建。②申请《药品经营许可证》。申办人完成筹建后，向原批准筹建的部门、机构申请核发《药品经营许可证》。符合条件的，由省级药品监督管理部门发给药品批发经营许可证，市级药品监督管理机构发给药品零售经营许可证。③申办人凭《药品经营许可证》到工商行政管理部门依法办理登记注册。④ GSP 认证。新开办的药品批发、零售经营企业，自取得许可证 30 日内，申请 GSP 认证，认证合格的发给证书。</a:t>
            </a:r>
            <a:endParaRPr lang="zh-CN" altLang="en-US" sz="16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459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二、药品生产经营管理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55090" y="1921510"/>
            <a:ext cx="6028690" cy="3415030"/>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 经营药品的质量管理　药品经营企业必须按照 GSP 经营药品，药品经营企业购进药品，必须建立并执行进货检查验收制度，验明药品合格证明和其他标识，不符合规定要求的，不得购进。</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 从业人员健康检查　药品是直接关系到人体健康的特殊商品，如果直接接触药品的人员身上带有某种病毒，就有可能污染药品，进而将病毒通过被污染的药品传播给患者。</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7977505" y="2162810"/>
            <a:ext cx="3079115" cy="2932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459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三、医疗机构药剂管理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057275" y="1505585"/>
            <a:ext cx="7091680" cy="424624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（一）医疗机构配制制剂的条件</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医疗机构配制制剂是医疗机构本单位临床需要而市场上没有供应，经依法报批后自行配制制剂以用于本单位临床和科研。《药品管理法》规定，医疗机构配制制剂的条件是：①必须配备依法经过资格认定的药学技术人员；②必须具有能够保证制剂质量的设施、管理制度、检验仪器和卫生条件；③必须经过所在地省、自治区、直辖市省级卫生行政部门审核同意，由同级药品监督管理部门批准，取得《医疗机构制剂许可证》，许可证有效期为 5 年。有效期届满，需要继续配制制剂的，医疗机构应当在许可证有效期届满前 6 个月申请换发许可证。医疗机构终止配制制剂或者关闭的，许可证由原发证部门撤销。</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8163560" y="2546350"/>
            <a:ext cx="3293745" cy="2548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4590"/>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三、医疗机构药剂管理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057275" y="1505585"/>
            <a:ext cx="4694555" cy="383095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（二）医疗机构配制制剂的使用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医疗机构配制的制剂，应当是本单位临床需要而市场上没有供应的品种，并须经所在地省级药品监督管理部门批准后方可配制。配制的制剂必须是按照规定进行质量检验合格的，凭医师处方在本医疗机构使用。特殊情况下，经国务院或省级药品监督管理部门批准后，可以在指定的医疗机构之间调剂使用。医疗机构配制的制剂不得在市场销售。</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7058660" y="2009140"/>
            <a:ext cx="3315970" cy="3327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427418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63315" y="2145665"/>
            <a:ext cx="7465060" cy="3830955"/>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《药品管理法》第二条规定：“在中华人民共和国境内，从事药品研制、生产、经营、使用和监督管理活动，适用本法。”</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药品管理法规定的药品研制，主要是规定各研究机构进行药品科研工作研制出的成果，能否成为《药品管理法》规定的药品，以及如何报批新药。规定的药品生产，主要规范了从事药品生产活动的主体应当具备的条件和资格；规定的药品使用，主要规范了医疗机构调配处方、购药、贮存药品等行为；规定的药品监督，主要包括药品监督管理部门对从事药品研制、生产、经营、使用等各项活动的监督管理工作，以及药品有关的部门对与药品有关的事项进行监督管理的工作。</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三、药品管理法的适用范围</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395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三、医疗机构药剂管理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057275" y="1505585"/>
            <a:ext cx="5854065" cy="424624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（三）医疗机构的药品管理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医疗机构药品采购要实行公开招标采购或参加集中招标采购。医疗机构购进药品，必须建立并执行进货检查验收制度，验明药品合格证明和其他标识。不符合规定要求的，不得购进和使用。医疗机构的药剂人员调配处方，必须经过核对，对处方所列药品不得擅自更改和代用。对有配伍禁忌或者超剂量的处方，应当拒绝调配，必要时经处方医生更正或者重新签字方可调配。医疗机构必须制定和执行药品保管制度，采取必要的保护措施，保证药品质量。</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431405" y="2268220"/>
            <a:ext cx="3079115" cy="2932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395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三、医疗机构药剂管理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220470" y="2034540"/>
            <a:ext cx="5269230" cy="2999740"/>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（四）医疗机构药事管理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医疗机构药事管理是指医疗机构内以医院药学为基础，以临床药学为核心，促进临床科学、合理用药的药学技术服务和相关的药品管理工作。《医疗机构药事管理办法》规定，医疗机构根据实际工作需要，应设立药事管理组织和药事部门，逐步建立临床药师制，创造条件支持药事研究管理。</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7494905" y="1832610"/>
            <a:ext cx="3067685" cy="3591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395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四、药品及药品包装管理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421765" y="1505585"/>
            <a:ext cx="5786120" cy="424624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（一）药品的注册</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注册是指依照法定程序，对拟上市销售的药品的安全性、有效期、质量可控性等进行系统评价，并做出是否同意进行药物临床研究、生产药品或者进口的批审过程，包括对申请变更药品批准证明文件及其附件中载明内容的审批。</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（二）新药、仿制药品、新生物制品的管理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（1）新药是指在我国未曾生产上市销售的药品，已生产上市的药品改变剂型、改变给药途径的，亦按新药管理。</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572375" y="2056765"/>
            <a:ext cx="3315970" cy="3327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395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四、药品及药品包装管理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421765" y="1842135"/>
            <a:ext cx="5786120" cy="383095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（2）仿制药品是指国家批准正式生产并收载于国家药品标准的品种。《仿制药品批准办法》规定，国家鼓励创新和技术进步，控制仿制药品的审批。</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（3）新生物制品是指我国未批准上市的生物制品。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（三）新药审批的规定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我国鼓励研究创制新药，对创制的新药及治疗疑难危重疾病的新药实行快速审批。新药在药品管理中占据着重要地位，因为新药对于诊疗疾病起着重要的作用，并且代表了当时医药工业科研的发展水平。</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7508240" y="2291080"/>
            <a:ext cx="3079115" cy="2932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395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四、药品及药品包装管理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23340" y="1316355"/>
            <a:ext cx="6515100" cy="466153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（四）药品审评的规定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药品的审评由国家药品监督管理部门负全面责任。国家食品药品监督管理总局组织药学、医学和其他技术人员，对新药进行审评，对已经批准生产的药品进行再评价。</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（1）新药审评是新药审批的基础和依据，通过新药评审，可以遴选安全、有效的新药品种，促进新药的研究开发和我国医药企业的发展。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（2）药品审评是指运用药物流行病学、管理学、药剂学、临床医学等学科的方法和知识，对已批准上市的药品在社会人群中的疗效、不良反应、用药方案是否符合合理用药原则做出科学评价和估计。</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964170" y="2585085"/>
            <a:ext cx="3293745" cy="2548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395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四、药品及药品包装管理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294765" y="1504950"/>
            <a:ext cx="6294755" cy="424624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（五）药品进出口管理的规定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随着我国加入世界贸易组织（WTO），我国的药品进出口贸易逐年增加。为了加强药品进出口管理，国家食品药品监督管理总局于 2003 年 8 月 18 日发布了《药品进口管理办法》，自 2004 年 1 月 1 日起施行。国家对药品的出口管理也做出了具体规定。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（六）特殊药品管理的规定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特殊药品包括麻醉药品、精神药品、医疗用毒性药品和放射性药品。这些药品若使用不当，则会对社会和人体健康造成严重危害。因此，国家对这些药品实行特殊管理。</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8141335" y="2162175"/>
            <a:ext cx="3079115" cy="2932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395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四、药品及药品包装管理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13815" y="1920875"/>
            <a:ext cx="6131560" cy="3415030"/>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（七）药品分类管理的规定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为了加强处方药管理，规范非处方药管理，保证广大人民群众的用药安全、有效，国家对药品实行处方药和非处方药分类管理制度。国家药品监督管理部门于 1999 年发布了《处方药与非处方药分类管理办法》，并按照“应用安全、疗效确切、质量稳定、使用方便”的原则，公布了《第一批国家非处方药药品目录》，至今已公布了《第五批国家非处方药药品目录》。</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907655" y="1832610"/>
            <a:ext cx="3067685" cy="3591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395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四、药品及药品包装管理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61440" y="1713230"/>
            <a:ext cx="4732655" cy="383095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（八）药品包装管理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药品包装首先是为了保证药品质量的稳定，其次是为了满足商业的需求。因此《药品管理法》规定，直接接触药品的包装材料和容器必须符合药用要求，符合保证人体健</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康、安全的标准，并由药品监督管理部门在审批药品时一并审批。药品生产企业不得使用未经批准的直接接触药品的包装材料和容器。</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6725285" y="1713230"/>
            <a:ext cx="3055620" cy="388493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395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五、药品价格和广告管理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32230" y="1505585"/>
            <a:ext cx="6687820" cy="424624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（一）药品价格</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国家对药品价格实行政府定价、政府指导的市场调节价。列入国家基本医疗保险药品目录的药品，以及国家基本医疗保险药品目录以外具有垄断性生产、经营的药品，实行政府定价或者政府指导价，对其他药品实行市场调节价。</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solidFill>
                  <a:srgbClr val="2E75B6"/>
                </a:solidFill>
                <a:latin typeface="微软雅黑" panose="020B0503020204020204" charset="-122"/>
                <a:ea typeface="微软雅黑" panose="020B0503020204020204" charset="-122"/>
                <a:cs typeface="微软雅黑" panose="020B0503020204020204" charset="-122"/>
              </a:rPr>
              <a:t>1. 政府定价、政府指导价</a:t>
            </a:r>
            <a:r>
              <a:rPr lang="zh-CN" altLang="en-US">
                <a:latin typeface="微软雅黑" panose="020B0503020204020204" charset="-122"/>
                <a:ea typeface="微软雅黑" panose="020B0503020204020204" charset="-122"/>
                <a:cs typeface="微软雅黑" panose="020B0503020204020204" charset="-122"/>
              </a:rPr>
              <a:t>　《药品管理法》规定，依法实行政府定价、政府指导价的药品，政府价格指导部门应当依照价格法规定的定价原则，依据社会平均成本、市场供求状况和社会承受能力合理制定和调整价格，做到质价相符，消除虚假价格，保护用药者的正当权益。</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8208010" y="2239010"/>
            <a:ext cx="3079115" cy="2932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395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五、药品价格和广告管理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03020" y="1713230"/>
            <a:ext cx="6687820" cy="383095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市场调节价　《药品管理法》规定，依法实行市场调节价的药品，药品的生产企业、经营企业和医疗机构应当按照公平、合理和诚实信用、质价相符的原则制定价格，为用药者提供价格合理的药品；遵守药价管理的规定，制定和标明药品零售价格，禁止暴利和损害用药者利益的价格欺诈行为；依法向价格主管部门提供药品的实际购销价格和购销数量等资料。</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 禁止药品购销中的违法行为　根据我国《药品管理法》的规定，禁止药品生产企业、经营企业和医疗机构在药品购销中账外暗中给予、收受回扣或其他利益。</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8156575" y="1832610"/>
            <a:ext cx="3067685" cy="3591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427418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63315" y="2145665"/>
            <a:ext cx="7465060" cy="3830955"/>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国务院药品监督管理部门主管全国药品监督管理工作。国务院有关部门在各自的职责范围内负责与药品有关的监督管理工作；省、自治区、直辖市人民政府药品监督管理部门负责本行政区域内的药品监督管理工作；省、自治区、直辖市人民政府有关部门在各自的职责范围内负责与药品有关的监督管理工作。</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国务院药品监督管理部门应当配合国务院经济综合主管部门，执行国家制定的药品行业发展规划和产业政策；药品监督管理部门设置或者确定的药品检验机构，承担依法实施药品审批和药品质量监督检查所需的药品检验工作。</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31407" y="9738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四、药品监督管理的机构及其职责</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6395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五、药品价格和广告管理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245870" y="1920875"/>
            <a:ext cx="6687820" cy="3415030"/>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（二）药品广告</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作为特殊商品，每一种药品都有自己特殊的功能主治和特定的使用对象，药品广告的内容对指导合理用药、安全用药起着至关重要的作用。因此，对药品广告的审核发布和监督管理理应较其他更为严格。</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《药品管理法》规定，药品广告在发布前必须经企业所在省、自治区、直辖市药品监督管理部门批准，并发给药品广告批准文号。未取得药品广告批准文号的不得发布。</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8141335" y="2162175"/>
            <a:ext cx="3079115" cy="2932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5379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六、药品监督的法律规定</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475740" y="1929130"/>
            <a:ext cx="4980940" cy="2999740"/>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药品监督规定了药品监督管理部门和药品检验机构在药品管理工作中应负的责任、权利与义务，规定了药品监督管理部门行使行政强制措施的情形，设立了药品质量公告和对药品检验结果的申请复验及不良反应报告制度，明确了药品检验部门对药品生产经营企业的业务指导关系。</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7380605" y="1633220"/>
            <a:ext cx="3067685" cy="3591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70678" y="238442"/>
            <a:ext cx="10564260" cy="5543549"/>
          </a:xfrm>
          <a:prstGeom prst="rect">
            <a:avLst/>
          </a:prstGeom>
        </p:spPr>
      </p:pic>
      <p:sp>
        <p:nvSpPr>
          <p:cNvPr id="4" name="矩形 3"/>
          <p:cNvSpPr/>
          <p:nvPr/>
        </p:nvSpPr>
        <p:spPr>
          <a:xfrm>
            <a:off x="1602105" y="1732280"/>
            <a:ext cx="8700770" cy="3138170"/>
          </a:xfrm>
          <a:prstGeom prst="rect">
            <a:avLst/>
          </a:prstGeom>
          <a:noFill/>
          <a:ln>
            <a:noFill/>
          </a:ln>
        </p:spPr>
        <p:txBody>
          <a:bodyPr wrap="square" rtlCol="0" anchor="t">
            <a:spAutoFit/>
          </a:bodyPr>
          <a:lstStyle/>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第八节</a:t>
            </a:r>
            <a:endPar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医疗废物管理的法律规定</a:t>
            </a:r>
            <a:endPar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5379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一、医疗废物管理法律规定概述</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51915" y="1475740"/>
            <a:ext cx="5018405" cy="424624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医疗废物是指医疗卫生机构在医疗、预防、保健以及其他相关活动中产生的具有直接或者间接感染性、毒性以及其他危害性的废物。医疗废物的收集、运送、储存、处置及监督管理等活动必须遵守《医疗废物管理条例》及相关法律法规。为了加强医疗废物的安全管理，防止疾病传播，保护环境，保障人体健康，根据《中华人民共和国传染病防治法》和《中华人民共和国固体废物污染环境防治法》，2003 年 6 月，国务院颁布了《医疗废物管理条例》。</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6664960" y="2254885"/>
            <a:ext cx="4296410" cy="2937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5379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二、医疗废物管理的法律规定</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31570" y="1287145"/>
            <a:ext cx="7000240" cy="466153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（一）医疗废物的分类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2003 年 10 月，原卫生部、国家环保总局共同发布了《医疗废物分类目录》，将医疗废物分为以下几类。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（1）感染性废物指携带病原微生物，具有引发感染性疾病传播危险的医疗废物。</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（2）病理性废物指诊疗过程中，产生的人体废弃物和医学实验动物尸体等。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（3）损伤性废物指能够刺伤或者割伤人体的废弃的医用锐器。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（4）药物性废物指过期、淘汰、变质或者被污染的废弃的药品。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（5）化学性废物指具有毒性、腐蚀性、易燃易爆性的废弃的化学物品。</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8361680" y="1576070"/>
            <a:ext cx="3095625" cy="3705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5379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二、医疗废物管理的法律规定</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21435" y="1702435"/>
            <a:ext cx="9740900" cy="383095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（二）医疗废物处理原则</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分类原则　医疗卫生机构应当根据《医疗废物分类目录》，对医疗废物实施分类管理，尽量减少有毒有害废弃物和带传染性废弃物的二次污染。</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全过程严格管理原则　医疗卫生机构和医疗废物处置单位根据规定，对医疗废物的产生、收集、运送、贮存、处置的全过程实行严格管理。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 就近集中处理与无害化原则　由于医疗废物的特殊性，不适宜长距离运输和长时间储存，每个城市建立医疗废物集中处置设施，对医疗废物进行无害化处理，以减少泄漏、二次污染。</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 谁污染谁治理原则　医疗废物集中处置单位处置医疗废物，按照国家有关规定向医疗卫生机构收取医疗废物处置费用。</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5379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二、医疗废物管理的法律规定</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4715" y="1508760"/>
            <a:ext cx="7040880" cy="4154170"/>
          </a:xfrm>
          <a:prstGeom prst="rect">
            <a:avLst/>
          </a:prstGeom>
          <a:noFill/>
        </p:spPr>
        <p:txBody>
          <a:bodyPr wrap="square" rtlCol="0">
            <a:spAutoFit/>
          </a:bodyPr>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（三）对医疗卫生机构的规定</a:t>
            </a:r>
            <a:endParaRPr lang="zh-CN" altLang="en-US" sz="1600">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1. 医疗机构管理者的责任</a:t>
            </a:r>
            <a:endParaRPr lang="zh-CN" altLang="en-US" sz="1600">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（1）医疗机构的法定代表人是医疗废物管理的第一责任人，并设置监控部门或专（兼）职人员负责检查、督促、落实本单位医疗废物的管理工作。</a:t>
            </a:r>
            <a:endParaRPr lang="zh-CN" altLang="en-US" sz="1600">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（2）应当制定与医疗废物安全处置有关的规章制度和在发生意外事故时的应急方案。</a:t>
            </a:r>
            <a:endParaRPr lang="zh-CN" altLang="en-US" sz="1600">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（3）对本单位从事医疗废物收集、运送、贮存、处置等工作的人员和管理人员，进行相关法律和专业技术、安全防护以及紧急处理等知识的培训。</a:t>
            </a:r>
            <a:endParaRPr lang="zh-CN" altLang="en-US" sz="1600">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（4）应当采取有效的职业卫生防护措施，为从事医疗废物收集、运送、贮存、处置等工作的人员和管理人员配备必要的防护用品，定期进行健康检查；必要时，对有关人员进行免疫接种，防止其受到健康损害。</a:t>
            </a:r>
            <a:endParaRPr lang="zh-CN" altLang="en-US" sz="1600">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8160385" y="2821940"/>
            <a:ext cx="2992120" cy="2536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5379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二、医疗废物管理的法律规定</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31570" y="1287145"/>
            <a:ext cx="7000240" cy="466153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医疗废物管理与实施</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（1）医疗卫生机构应当及时收集本单位产生的医疗废物，并按照类别分置于防渗漏、防锐器穿透的专用包装物或者密闭的容器内，其专用包装物、容器，应当有明显的警示标识和警示说明。</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医疗卫生机构应当建立医疗废物的暂时贮存设施、设备，这些设施、设备应当远离医疗区、食品加工区和人员活动区以及生活垃圾存放场所，并设置明显的警示标识和防渗漏、防鼠、防蚊蝇、防蟑螂、防盗以及预防儿童接触等安全措施。</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（3）医疗卫生机构应当使用防渗漏、防遗撒的专用运送工具，按照本单位确定的内部医疗废物运送时间、路线，将医疗废物收集、运送至暂时贮存地点。</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8361680" y="1576070"/>
            <a:ext cx="3095625" cy="3705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5379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二、医疗废物管理的法律规定</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22045" y="1494790"/>
            <a:ext cx="6732905" cy="424624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医疗卫生机构应当根据就近集中处置的原则，及时将医疗废物交由医疗废物集中处置单位处置。医疗废物中病原体的培养基、标本和菌种、毒种保存液等高危险废物，在交医疗废物集中处置单位处置前应当就地消毒。</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（5）医疗卫生机构产生的污水、传染病患者或者疑似传染病患者的排泄物，应当按照国家规定严格消毒；达到国家规定的排放标准后，方可排入污水处理系统。</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（6）不具备集中处置医疗废物条件的农村，医疗卫生机构应当按照县级人民政府卫生行政主管部门、环境保护行政主管部门的要求，自行就地处置其产生的医疗废物。</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8305165" y="1736090"/>
            <a:ext cx="2914650" cy="364871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53795"/>
            <a:ext cx="10972800" cy="4928870"/>
            <a:chOff x="960" y="2111"/>
            <a:chExt cx="17280" cy="7762"/>
          </a:xfrm>
        </p:grpSpPr>
        <p:sp>
          <p:nvSpPr>
            <p:cNvPr id="22" name="矩形: 圆角 1128"/>
            <p:cNvSpPr/>
            <p:nvPr>
              <p:custDataLst>
                <p:tags r:id="rId1"/>
              </p:custDataLst>
            </p:nvPr>
          </p:nvSpPr>
          <p:spPr>
            <a:xfrm>
              <a:off x="960" y="2111"/>
              <a:ext cx="17280" cy="776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63" y="921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3" name="Title 6"/>
          <p:cNvSpPr txBox="1"/>
          <p:nvPr>
            <p:custDataLst>
              <p:tags r:id="rId4"/>
            </p:custDataLst>
          </p:nvPr>
        </p:nvSpPr>
        <p:spPr>
          <a:xfrm>
            <a:off x="251092" y="87859"/>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二、医疗废物管理的法律规定</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114425" y="1494790"/>
            <a:ext cx="6732905" cy="4246245"/>
          </a:xfrm>
          <a:prstGeom prst="rect">
            <a:avLst/>
          </a:prstGeom>
          <a:noFill/>
        </p:spPr>
        <p:txBody>
          <a:bodyPr wrap="square" rtlCol="0">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 医疗废物处置单位的设立与责任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（1）从事医疗废物集中处置活动的单位，应当向县级以上人民政府环境保护行政主管部门申请领取经营许可证；未取得经营许可证的单位，不得从事有关医疗废物集中处置的活动。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（2）医疗废物集中处置单位的贮存、处置设施，应当远离居（村）民居住区、水源保护区和交通干道，与工厂、企业等工作场所有适当的安全防护距离，并符合国务院环境保护行政主管部门的规定。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（3）医疗废物集中处置单位应当至少每 2 天到医疗卫生机构收集、运送一次医疗废物，并负责医疗废物的贮存、处置。</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5"/>
          <a:stretch>
            <a:fillRect/>
          </a:stretch>
        </p:blipFill>
        <p:spPr>
          <a:xfrm>
            <a:off x="8096885" y="2108200"/>
            <a:ext cx="3140710" cy="3134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1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1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1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1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1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2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2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2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12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7.xml><?xml version="1.0" encoding="utf-8"?>
<p:tagLst xmlns:p="http://schemas.openxmlformats.org/presentationml/2006/main">
  <p:tag name="KSO_WM_BEAUTIFY_FLAG" val="#wm#"/>
  <p:tag name="KSO_WM_TEMPLATE_CATEGORY" val="custom"/>
  <p:tag name="KSO_WM_TEMPLATE_INDEX" val="20191204"/>
  <p:tag name="KSO_WM_SLIDE_ITEM_CNT" val="7"/>
  <p:tag name="KSO_WM_SPECIAL_SOURCE" val="bdnull"/>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46.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49.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52.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 name="KSO_WM_UNIT_DIAGRAM_SCHEMECOLOR_ID" val="4"/>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4"/>
</p:tagLst>
</file>

<file path=ppt/tags/tag155.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 name="KSO_WM_UNIT_DIAGRAM_SCHEMECOLOR_ID" val="4"/>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58.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1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4"/>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1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5.xml><?xml version="1.0" encoding="utf-8"?>
<p:tagLst xmlns:p="http://schemas.openxmlformats.org/presentationml/2006/main">
  <p:tag name="KSO_WM_BEAUTIFY_FLAG" val="#wm#"/>
  <p:tag name="KSO_WM_TEMPLATE_CATEGORY" val="custom"/>
  <p:tag name="KSO_WM_TEMPLATE_INDEX" val="20202616"/>
  <p:tag name="KSO_WM_SPECIAL_SOURCE" val="bdnull"/>
</p:tagLst>
</file>

<file path=ppt/tags/tag1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4"/>
  <p:tag name="KSO_WM_UNIT_ID" val="diagram20198938_3*l_h_i*1_2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198938_3*l_h_i*1_2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3"/>
  <p:tag name="KSO_WM_UNIT_ID" val="diagram20198938_3*l_h_i*1_2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USESOURCEFORMAT_APPLY" val="1"/>
  <p:tag name="KSO_WM_UNIT_DIAGRAM_SCHEMECOLOR_ID" val="4"/>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4"/>
  <p:tag name="KSO_WM_UNIT_ID" val="diagram20198938_3*l_h_i*1_1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198938_3*l_h_i*1_1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3"/>
  <p:tag name="KSO_WM_UNIT_ID" val="diagram20198938_3*l_h_i*1_1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USESOURCEFORMAT_APPLY" val="1"/>
  <p:tag name="KSO_WM_UNIT_DIAGRAM_SCHEMECOLOR_ID" val="4"/>
</p:tagLst>
</file>

<file path=ppt/tags/tag18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8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938_3*l_h_i*1_2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938_3*l_h_i*1_1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19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9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0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228.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2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231.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34.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 name="KSO_WM_UNIT_DIAGRAM_SCHEMECOLOR_ID" val="4"/>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4"/>
</p:tagLst>
</file>

<file path=ppt/tags/tag237.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 name="KSO_WM_UNIT_DIAGRAM_SCHEMECOLOR_ID" val="4"/>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240.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4"/>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2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7.xml><?xml version="1.0" encoding="utf-8"?>
<p:tagLst xmlns:p="http://schemas.openxmlformats.org/presentationml/2006/main">
  <p:tag name="KSO_WM_BEAUTIFY_FLAG" val="#wm#"/>
  <p:tag name="KSO_WM_TEMPLATE_CATEGORY" val="custom"/>
  <p:tag name="KSO_WM_TEMPLATE_INDEX" val="20202616"/>
  <p:tag name="KSO_WM_SPECIAL_SOURCE" val="bdnull"/>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306.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309.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3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312.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 name="KSO_WM_UNIT_DIAGRAM_SCHEMECOLOR_ID" val="4"/>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4"/>
</p:tagLst>
</file>

<file path=ppt/tags/tag315.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 name="KSO_WM_UNIT_DIAGRAM_SCHEMECOLOR_ID" val="4"/>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318.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4"/>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3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5.xml><?xml version="1.0" encoding="utf-8"?>
<p:tagLst xmlns:p="http://schemas.openxmlformats.org/presentationml/2006/main">
  <p:tag name="KSO_WM_BEAUTIFY_FLAG" val="#wm#"/>
  <p:tag name="KSO_WM_TEMPLATE_CATEGORY" val="custom"/>
  <p:tag name="KSO_WM_TEMPLATE_INDEX" val="20202616"/>
  <p:tag name="KSO_WM_SPECIAL_SOURCE" val="bdnull"/>
</p:tagLst>
</file>

<file path=ppt/tags/tag326.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32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28.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3*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329.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3*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330.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3*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331.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3*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332.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3*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333.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1_1_1"/>
  <p:tag name="KSO_WM_UNIT_ID" val="diagram20191580_3*m_h_h_a*1_1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34.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335.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337.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338.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339.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340.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342.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343.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344.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3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1.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4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2.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3.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5.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4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6.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7.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8.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4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1.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5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2.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3.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55.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56.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57.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8.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61.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62.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3.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6.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67.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68.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9.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71.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72.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73.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4.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76.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77.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78.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9.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8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23308</Words>
  <Application>WPS 演示</Application>
  <PresentationFormat>自定义</PresentationFormat>
  <Paragraphs>820</Paragraphs>
  <Slides>110</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110</vt:i4>
      </vt:variant>
    </vt:vector>
  </HeadingPairs>
  <TitlesOfParts>
    <vt:vector size="126" baseType="lpstr">
      <vt:lpstr>Arial</vt:lpstr>
      <vt:lpstr>宋体</vt:lpstr>
      <vt:lpstr>Wingdings</vt:lpstr>
      <vt:lpstr>黑体</vt:lpstr>
      <vt:lpstr>微软雅黑</vt:lpstr>
      <vt:lpstr>华文细黑</vt:lpstr>
      <vt:lpstr>字魂70号-灵悦黑体</vt:lpstr>
      <vt:lpstr>Segoe UI</vt:lpstr>
      <vt:lpstr>思源黑体</vt:lpstr>
      <vt:lpstr>Arial Unicode MS</vt:lpstr>
      <vt:lpstr>隶书</vt:lpstr>
      <vt:lpstr>Wingdings</vt:lpstr>
      <vt:lpstr>Calibri</vt:lpstr>
      <vt:lpstr>汉仪旗黑-85S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537</cp:revision>
  <dcterms:created xsi:type="dcterms:W3CDTF">2019-11-11T13:37:00Z</dcterms:created>
  <dcterms:modified xsi:type="dcterms:W3CDTF">2022-02-21T03:01:19Z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F47900CFCF14428F81F766D8B14004F0</vt:lpwstr>
  </property>
</Properties>
</file>